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56" r:id="rId2"/>
    <p:sldId id="483" r:id="rId3"/>
    <p:sldId id="484" r:id="rId4"/>
    <p:sldId id="502" r:id="rId5"/>
    <p:sldId id="263" r:id="rId6"/>
    <p:sldId id="485" r:id="rId7"/>
    <p:sldId id="488" r:id="rId8"/>
    <p:sldId id="487" r:id="rId9"/>
    <p:sldId id="499" r:id="rId10"/>
    <p:sldId id="500" r:id="rId11"/>
    <p:sldId id="501" r:id="rId12"/>
    <p:sldId id="490" r:id="rId13"/>
    <p:sldId id="489" r:id="rId14"/>
    <p:sldId id="491" r:id="rId15"/>
    <p:sldId id="492" r:id="rId16"/>
    <p:sldId id="493" r:id="rId17"/>
    <p:sldId id="494" r:id="rId18"/>
    <p:sldId id="495" r:id="rId19"/>
    <p:sldId id="497" r:id="rId20"/>
    <p:sldId id="496" r:id="rId21"/>
    <p:sldId id="498" r:id="rId22"/>
    <p:sldId id="486" r:id="rId23"/>
    <p:sldId id="276" r:id="rId24"/>
    <p:sldId id="278" r:id="rId25"/>
    <p:sldId id="277"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676220-5CCE-8646-9CBF-6463BFAB977C}" v="48" dt="2025-01-21T18:35:31.2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64"/>
    <p:restoredTop sz="94718"/>
  </p:normalViewPr>
  <p:slideViewPr>
    <p:cSldViewPr snapToGrid="0">
      <p:cViewPr varScale="1">
        <p:scale>
          <a:sx n="85" d="100"/>
          <a:sy n="85" d="100"/>
        </p:scale>
        <p:origin x="176" y="1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ements, William" userId="cbdb0636-a496-422a-8d40-98c53d494d26" providerId="ADAL" clId="{16676220-5CCE-8646-9CBF-6463BFAB977C}"/>
    <pc:docChg chg="addSld modSld">
      <pc:chgData name="Clements, William" userId="cbdb0636-a496-422a-8d40-98c53d494d26" providerId="ADAL" clId="{16676220-5CCE-8646-9CBF-6463BFAB977C}" dt="2025-01-21T19:32:28.419" v="13" actId="20577"/>
      <pc:docMkLst>
        <pc:docMk/>
      </pc:docMkLst>
      <pc:sldChg chg="modSp new mod">
        <pc:chgData name="Clements, William" userId="cbdb0636-a496-422a-8d40-98c53d494d26" providerId="ADAL" clId="{16676220-5CCE-8646-9CBF-6463BFAB977C}" dt="2025-01-21T19:32:28.419" v="13" actId="20577"/>
        <pc:sldMkLst>
          <pc:docMk/>
          <pc:sldMk cId="1032332246" sldId="502"/>
        </pc:sldMkLst>
        <pc:spChg chg="mod">
          <ac:chgData name="Clements, William" userId="cbdb0636-a496-422a-8d40-98c53d494d26" providerId="ADAL" clId="{16676220-5CCE-8646-9CBF-6463BFAB977C}" dt="2025-01-21T19:32:28.419" v="13" actId="20577"/>
          <ac:spMkLst>
            <pc:docMk/>
            <pc:sldMk cId="1032332246" sldId="502"/>
            <ac:spMk id="2" creationId="{EF8ED3E3-E72B-C54C-CC0B-FEE8AED737F2}"/>
          </ac:spMkLst>
        </pc:spChg>
      </pc:sldChg>
    </pc:docChg>
  </pc:docChgLst>
</pc:chgInfo>
</file>

<file path=ppt/media/image1.png>
</file>

<file path=ppt/media/image10.jpg>
</file>

<file path=ppt/media/image11.jpg>
</file>

<file path=ppt/media/image12.jpg>
</file>

<file path=ppt/media/image13.jp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31.jpeg>
</file>

<file path=ppt/media/image32.jpeg>
</file>

<file path=ppt/media/image33.jpeg>
</file>

<file path=ppt/media/image34.png>
</file>

<file path=ppt/media/image35.png>
</file>

<file path=ppt/media/image36.jpeg>
</file>

<file path=ppt/media/image37.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737721-6472-7140-9F3E-52490B9895AF}" type="datetimeFigureOut">
              <a:rPr lang="en-US" smtClean="0"/>
              <a:t>1/21/25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1B5CBC-DB9A-514F-AF01-3F3214C4A618}" type="slidenum">
              <a:rPr lang="en-US" smtClean="0"/>
              <a:t>‹#›</a:t>
            </a:fld>
            <a:endParaRPr lang="en-US"/>
          </a:p>
        </p:txBody>
      </p:sp>
    </p:spTree>
    <p:extLst>
      <p:ext uri="{BB962C8B-B14F-4D97-AF65-F5344CB8AC3E}">
        <p14:creationId xmlns:p14="http://schemas.microsoft.com/office/powerpoint/2010/main" val="34271735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www.linkedin.com</a:t>
            </a:r>
            <a:r>
              <a:rPr lang="en-US" dirty="0"/>
              <a:t>/posts/justinas-pasys_facebook-technology-humanresources-activity-7286676055426281472-BruG?utm_source=</a:t>
            </a:r>
            <a:r>
              <a:rPr lang="en-US" dirty="0" err="1"/>
              <a:t>share&amp;utm_medium</a:t>
            </a:r>
            <a:r>
              <a:rPr lang="en-US" dirty="0"/>
              <a:t>=</a:t>
            </a:r>
            <a:r>
              <a:rPr lang="en-US" dirty="0" err="1"/>
              <a:t>member_desktop</a:t>
            </a:r>
            <a:endParaRPr lang="en-US" dirty="0"/>
          </a:p>
        </p:txBody>
      </p:sp>
      <p:sp>
        <p:nvSpPr>
          <p:cNvPr id="4" name="Slide Number Placeholder 3"/>
          <p:cNvSpPr>
            <a:spLocks noGrp="1"/>
          </p:cNvSpPr>
          <p:nvPr>
            <p:ph type="sldNum" sz="quarter" idx="5"/>
          </p:nvPr>
        </p:nvSpPr>
        <p:spPr/>
        <p:txBody>
          <a:bodyPr/>
          <a:lstStyle/>
          <a:p>
            <a:fld id="{6E1B5CBC-DB9A-514F-AF01-3F3214C4A618}" type="slidenum">
              <a:rPr lang="en-US" smtClean="0"/>
              <a:t>12</a:t>
            </a:fld>
            <a:endParaRPr lang="en-US"/>
          </a:p>
        </p:txBody>
      </p:sp>
    </p:spTree>
    <p:extLst>
      <p:ext uri="{BB962C8B-B14F-4D97-AF65-F5344CB8AC3E}">
        <p14:creationId xmlns:p14="http://schemas.microsoft.com/office/powerpoint/2010/main" val="1718842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85DDDE6-B5C0-3743-A220-C2FACF006CFA}"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E437B5-2D50-064C-A519-FA9D082A9A21}" type="slidenum">
              <a:rPr lang="en-US" smtClean="0"/>
              <a:t>‹#›</a:t>
            </a:fld>
            <a:endParaRPr lang="en-US"/>
          </a:p>
        </p:txBody>
      </p:sp>
    </p:spTree>
    <p:extLst>
      <p:ext uri="{BB962C8B-B14F-4D97-AF65-F5344CB8AC3E}">
        <p14:creationId xmlns:p14="http://schemas.microsoft.com/office/powerpoint/2010/main" val="3304750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5DDDE6-B5C0-3743-A220-C2FACF006CFA}"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E437B5-2D50-064C-A519-FA9D082A9A21}" type="slidenum">
              <a:rPr lang="en-US" smtClean="0"/>
              <a:t>‹#›</a:t>
            </a:fld>
            <a:endParaRPr lang="en-US"/>
          </a:p>
        </p:txBody>
      </p:sp>
    </p:spTree>
    <p:extLst>
      <p:ext uri="{BB962C8B-B14F-4D97-AF65-F5344CB8AC3E}">
        <p14:creationId xmlns:p14="http://schemas.microsoft.com/office/powerpoint/2010/main" val="38946368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5DDDE6-B5C0-3743-A220-C2FACF006CFA}"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E437B5-2D50-064C-A519-FA9D082A9A21}" type="slidenum">
              <a:rPr lang="en-US" smtClean="0"/>
              <a:t>‹#›</a:t>
            </a:fld>
            <a:endParaRPr lang="en-US"/>
          </a:p>
        </p:txBody>
      </p:sp>
    </p:spTree>
    <p:extLst>
      <p:ext uri="{BB962C8B-B14F-4D97-AF65-F5344CB8AC3E}">
        <p14:creationId xmlns:p14="http://schemas.microsoft.com/office/powerpoint/2010/main" val="18641784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5DDDE6-B5C0-3743-A220-C2FACF006CFA}"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E437B5-2D50-064C-A519-FA9D082A9A21}" type="slidenum">
              <a:rPr lang="en-US" smtClean="0"/>
              <a:t>‹#›</a:t>
            </a:fld>
            <a:endParaRPr lang="en-US"/>
          </a:p>
        </p:txBody>
      </p:sp>
    </p:spTree>
    <p:extLst>
      <p:ext uri="{BB962C8B-B14F-4D97-AF65-F5344CB8AC3E}">
        <p14:creationId xmlns:p14="http://schemas.microsoft.com/office/powerpoint/2010/main" val="2357029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5DDDE6-B5C0-3743-A220-C2FACF006CFA}"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E437B5-2D50-064C-A519-FA9D082A9A21}" type="slidenum">
              <a:rPr lang="en-US" smtClean="0"/>
              <a:t>‹#›</a:t>
            </a:fld>
            <a:endParaRPr lang="en-US"/>
          </a:p>
        </p:txBody>
      </p:sp>
    </p:spTree>
    <p:extLst>
      <p:ext uri="{BB962C8B-B14F-4D97-AF65-F5344CB8AC3E}">
        <p14:creationId xmlns:p14="http://schemas.microsoft.com/office/powerpoint/2010/main" val="218307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85DDDE6-B5C0-3743-A220-C2FACF006CFA}" type="datetimeFigureOut">
              <a:rPr lang="en-US" smtClean="0"/>
              <a:t>1/21/25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E437B5-2D50-064C-A519-FA9D082A9A21}" type="slidenum">
              <a:rPr lang="en-US" smtClean="0"/>
              <a:t>‹#›</a:t>
            </a:fld>
            <a:endParaRPr lang="en-US"/>
          </a:p>
        </p:txBody>
      </p:sp>
    </p:spTree>
    <p:extLst>
      <p:ext uri="{BB962C8B-B14F-4D97-AF65-F5344CB8AC3E}">
        <p14:creationId xmlns:p14="http://schemas.microsoft.com/office/powerpoint/2010/main" val="394056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85DDDE6-B5C0-3743-A220-C2FACF006CFA}" type="datetimeFigureOut">
              <a:rPr lang="en-US" smtClean="0"/>
              <a:t>1/21/25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E437B5-2D50-064C-A519-FA9D082A9A21}" type="slidenum">
              <a:rPr lang="en-US" smtClean="0"/>
              <a:t>‹#›</a:t>
            </a:fld>
            <a:endParaRPr lang="en-US"/>
          </a:p>
        </p:txBody>
      </p:sp>
    </p:spTree>
    <p:extLst>
      <p:ext uri="{BB962C8B-B14F-4D97-AF65-F5344CB8AC3E}">
        <p14:creationId xmlns:p14="http://schemas.microsoft.com/office/powerpoint/2010/main" val="3240971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85DDDE6-B5C0-3743-A220-C2FACF006CFA}" type="datetimeFigureOut">
              <a:rPr lang="en-US" smtClean="0"/>
              <a:t>1/21/25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E437B5-2D50-064C-A519-FA9D082A9A21}" type="slidenum">
              <a:rPr lang="en-US" smtClean="0"/>
              <a:t>‹#›</a:t>
            </a:fld>
            <a:endParaRPr lang="en-US"/>
          </a:p>
        </p:txBody>
      </p:sp>
    </p:spTree>
    <p:extLst>
      <p:ext uri="{BB962C8B-B14F-4D97-AF65-F5344CB8AC3E}">
        <p14:creationId xmlns:p14="http://schemas.microsoft.com/office/powerpoint/2010/main" val="4072172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5DDDE6-B5C0-3743-A220-C2FACF006CFA}" type="datetimeFigureOut">
              <a:rPr lang="en-US" smtClean="0"/>
              <a:t>1/21/25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E437B5-2D50-064C-A519-FA9D082A9A21}" type="slidenum">
              <a:rPr lang="en-US" smtClean="0"/>
              <a:t>‹#›</a:t>
            </a:fld>
            <a:endParaRPr lang="en-US"/>
          </a:p>
        </p:txBody>
      </p:sp>
    </p:spTree>
    <p:extLst>
      <p:ext uri="{BB962C8B-B14F-4D97-AF65-F5344CB8AC3E}">
        <p14:creationId xmlns:p14="http://schemas.microsoft.com/office/powerpoint/2010/main" val="85883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5DDDE6-B5C0-3743-A220-C2FACF006CFA}" type="datetimeFigureOut">
              <a:rPr lang="en-US" smtClean="0"/>
              <a:t>1/21/25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E437B5-2D50-064C-A519-FA9D082A9A21}" type="slidenum">
              <a:rPr lang="en-US" smtClean="0"/>
              <a:t>‹#›</a:t>
            </a:fld>
            <a:endParaRPr lang="en-US"/>
          </a:p>
        </p:txBody>
      </p:sp>
    </p:spTree>
    <p:extLst>
      <p:ext uri="{BB962C8B-B14F-4D97-AF65-F5344CB8AC3E}">
        <p14:creationId xmlns:p14="http://schemas.microsoft.com/office/powerpoint/2010/main" val="1646002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5DDDE6-B5C0-3743-A220-C2FACF006CFA}" type="datetimeFigureOut">
              <a:rPr lang="en-US" smtClean="0"/>
              <a:t>1/21/25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E437B5-2D50-064C-A519-FA9D082A9A21}" type="slidenum">
              <a:rPr lang="en-US" smtClean="0"/>
              <a:t>‹#›</a:t>
            </a:fld>
            <a:endParaRPr lang="en-US"/>
          </a:p>
        </p:txBody>
      </p:sp>
    </p:spTree>
    <p:extLst>
      <p:ext uri="{BB962C8B-B14F-4D97-AF65-F5344CB8AC3E}">
        <p14:creationId xmlns:p14="http://schemas.microsoft.com/office/powerpoint/2010/main" val="1362947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985DDDE6-B5C0-3743-A220-C2FACF006CFA}" type="datetimeFigureOut">
              <a:rPr lang="en-US" smtClean="0"/>
              <a:t>1/21/25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4CE437B5-2D50-064C-A519-FA9D082A9A21}" type="slidenum">
              <a:rPr lang="en-US" smtClean="0"/>
              <a:t>‹#›</a:t>
            </a:fld>
            <a:endParaRPr lang="en-US"/>
          </a:p>
        </p:txBody>
      </p:sp>
    </p:spTree>
    <p:extLst>
      <p:ext uri="{BB962C8B-B14F-4D97-AF65-F5344CB8AC3E}">
        <p14:creationId xmlns:p14="http://schemas.microsoft.com/office/powerpoint/2010/main" val="260049039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ibelong.byui.edu/home_login" TargetMode="Externa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4" Type="http://schemas.openxmlformats.org/officeDocument/2006/relationships/image" Target="../media/image31.jpeg"/></Relationships>
</file>

<file path=ppt/slides/_rels/slide2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 Id="rId5" Type="http://schemas.openxmlformats.org/officeDocument/2006/relationships/image" Target="../media/image37.jpeg"/><Relationship Id="rId4" Type="http://schemas.openxmlformats.org/officeDocument/2006/relationships/image" Target="../media/image36.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DFDDE-1E00-9423-EFA0-56DF470ADBE1}"/>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DB7621C-C131-07A0-71E1-9D36DCB8E90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3495694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B1540-2E23-4A31-C6D4-E00FD07D126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BA9D21F-852C-FE26-5D3B-B92BEDA6FABB}"/>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10A89563-A4C4-935E-A93A-3C6EA60E1588}"/>
              </a:ext>
            </a:extLst>
          </p:cNvPr>
          <p:cNvSpPr>
            <a:spLocks noGrp="1"/>
          </p:cNvSpPr>
          <p:nvPr>
            <p:ph sz="half" idx="2"/>
          </p:nvPr>
        </p:nvSpPr>
        <p:spPr/>
        <p:txBody>
          <a:bodyPr/>
          <a:lstStyle/>
          <a:p>
            <a:endParaRPr lang="en-US"/>
          </a:p>
        </p:txBody>
      </p:sp>
      <p:pic>
        <p:nvPicPr>
          <p:cNvPr id="7" name="Picture 6" descr="A poster of a questionnaire&#10;&#10;Description automatically generated with medium confidence">
            <a:extLst>
              <a:ext uri="{FF2B5EF4-FFF2-40B4-BE49-F238E27FC236}">
                <a16:creationId xmlns:a16="http://schemas.microsoft.com/office/drawing/2014/main" id="{04334504-ECA5-218C-E7E2-9B09B47B64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498926" cy="6873658"/>
          </a:xfrm>
          <a:prstGeom prst="rect">
            <a:avLst/>
          </a:prstGeom>
        </p:spPr>
      </p:pic>
      <p:pic>
        <p:nvPicPr>
          <p:cNvPr id="8" name="Picture 7" descr="A diagram of a person standing in front of a desk&#10;&#10;Description automatically generated">
            <a:extLst>
              <a:ext uri="{FF2B5EF4-FFF2-40B4-BE49-F238E27FC236}">
                <a16:creationId xmlns:a16="http://schemas.microsoft.com/office/drawing/2014/main" id="{48C248F1-6FC8-B008-B4C7-9B74084C76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3074" y="0"/>
            <a:ext cx="5498926" cy="6873658"/>
          </a:xfrm>
          <a:prstGeom prst="rect">
            <a:avLst/>
          </a:prstGeom>
        </p:spPr>
      </p:pic>
    </p:spTree>
    <p:extLst>
      <p:ext uri="{BB962C8B-B14F-4D97-AF65-F5344CB8AC3E}">
        <p14:creationId xmlns:p14="http://schemas.microsoft.com/office/powerpoint/2010/main" val="34119278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B0D98-EBC3-FBBC-A9D7-7D2DF3345A4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18F4FB5-1DC1-EA9C-0939-45E7B6F62154}"/>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A81DA7EE-F6E5-10A2-BA84-7AFEFEE7F6C0}"/>
              </a:ext>
            </a:extLst>
          </p:cNvPr>
          <p:cNvSpPr>
            <a:spLocks noGrp="1"/>
          </p:cNvSpPr>
          <p:nvPr>
            <p:ph sz="half" idx="2"/>
          </p:nvPr>
        </p:nvSpPr>
        <p:spPr/>
        <p:txBody>
          <a:bodyPr/>
          <a:lstStyle/>
          <a:p>
            <a:endParaRPr lang="en-US"/>
          </a:p>
        </p:txBody>
      </p:sp>
      <p:pic>
        <p:nvPicPr>
          <p:cNvPr id="5" name="Picture 4" descr="A blue and white chart with text&#10;&#10;Description automatically generated">
            <a:extLst>
              <a:ext uri="{FF2B5EF4-FFF2-40B4-BE49-F238E27FC236}">
                <a16:creationId xmlns:a16="http://schemas.microsoft.com/office/drawing/2014/main" id="{448F7480-46EF-98C3-4378-1D9244CE50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5423770" cy="6779713"/>
          </a:xfrm>
          <a:prstGeom prst="rect">
            <a:avLst/>
          </a:prstGeom>
        </p:spPr>
      </p:pic>
      <p:pic>
        <p:nvPicPr>
          <p:cNvPr id="6" name="Picture 5">
            <a:extLst>
              <a:ext uri="{FF2B5EF4-FFF2-40B4-BE49-F238E27FC236}">
                <a16:creationId xmlns:a16="http://schemas.microsoft.com/office/drawing/2014/main" id="{3D4AA635-2170-7626-6771-CE6F8B4297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8230" y="-1"/>
            <a:ext cx="5423770" cy="6779713"/>
          </a:xfrm>
          <a:prstGeom prst="rect">
            <a:avLst/>
          </a:prstGeom>
        </p:spPr>
      </p:pic>
    </p:spTree>
    <p:extLst>
      <p:ext uri="{BB962C8B-B14F-4D97-AF65-F5344CB8AC3E}">
        <p14:creationId xmlns:p14="http://schemas.microsoft.com/office/powerpoint/2010/main" val="26058325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8A7FD-60B6-F29C-46CE-10459C67C968}"/>
              </a:ext>
            </a:extLst>
          </p:cNvPr>
          <p:cNvSpPr>
            <a:spLocks noGrp="1"/>
          </p:cNvSpPr>
          <p:nvPr>
            <p:ph type="title"/>
          </p:nvPr>
        </p:nvSpPr>
        <p:spPr>
          <a:xfrm>
            <a:off x="300625" y="365125"/>
            <a:ext cx="11711835" cy="1325563"/>
          </a:xfrm>
        </p:spPr>
        <p:txBody>
          <a:bodyPr/>
          <a:lstStyle/>
          <a:p>
            <a:r>
              <a:rPr lang="en-US" dirty="0"/>
              <a:t>The woman who built Zuckerberg's leadership team</a:t>
            </a:r>
          </a:p>
        </p:txBody>
      </p:sp>
      <p:sp>
        <p:nvSpPr>
          <p:cNvPr id="3" name="Content Placeholder 2">
            <a:extLst>
              <a:ext uri="{FF2B5EF4-FFF2-40B4-BE49-F238E27FC236}">
                <a16:creationId xmlns:a16="http://schemas.microsoft.com/office/drawing/2014/main" id="{E8FF28BD-EE51-40F3-52D0-E7439726A4F2}"/>
              </a:ext>
            </a:extLst>
          </p:cNvPr>
          <p:cNvSpPr>
            <a:spLocks noGrp="1"/>
          </p:cNvSpPr>
          <p:nvPr>
            <p:ph sz="half" idx="1"/>
          </p:nvPr>
        </p:nvSpPr>
        <p:spPr/>
        <p:txBody>
          <a:bodyPr/>
          <a:lstStyle/>
          <a:p>
            <a:r>
              <a:rPr lang="en-US" sz="1800" dirty="0">
                <a:effectLst/>
                <a:latin typeface="Aptos" panose="020B0004020202020204" pitchFamily="34" charset="0"/>
                <a:ea typeface="Aptos" panose="020B0004020202020204" pitchFamily="34" charset="0"/>
                <a:cs typeface="Times New Roman" panose="02020603050405020304" pitchFamily="18" charset="0"/>
              </a:rPr>
              <a:t>Her secret? Spotting future leaders with ONE interview question.</a:t>
            </a:r>
            <a:r>
              <a:rPr lang="en-US" dirty="0">
                <a:effectLst/>
              </a:rPr>
              <a:t> </a:t>
            </a:r>
          </a:p>
          <a:p>
            <a:r>
              <a:rPr lang="en-US" sz="1800" dirty="0">
                <a:effectLst/>
                <a:latin typeface="Aptos" panose="020B0004020202020204" pitchFamily="34" charset="0"/>
                <a:ea typeface="Aptos" panose="020B0004020202020204" pitchFamily="34" charset="0"/>
                <a:cs typeface="Times New Roman" panose="02020603050405020304" pitchFamily="18" charset="0"/>
              </a:rPr>
              <a:t>But her real superpower wasn't spreadsheets or strategy</a:t>
            </a:r>
            <a:r>
              <a:rPr lang="en-US" dirty="0">
                <a:effectLst/>
              </a:rPr>
              <a:t> </a:t>
            </a:r>
            <a:endParaRPr lang="en-US" dirty="0"/>
          </a:p>
          <a:p>
            <a:r>
              <a:rPr lang="en-US" sz="1800" dirty="0">
                <a:effectLst/>
                <a:latin typeface="Aptos" panose="020B0004020202020204" pitchFamily="34" charset="0"/>
                <a:ea typeface="Aptos" panose="020B0004020202020204" pitchFamily="34" charset="0"/>
                <a:cs typeface="Times New Roman" panose="02020603050405020304" pitchFamily="18" charset="0"/>
              </a:rPr>
              <a:t>It was spotting future legends with ONE deceptively simple question:</a:t>
            </a:r>
            <a:br>
              <a:rPr lang="en-US" sz="1800" dirty="0">
                <a:effectLst/>
                <a:latin typeface="Aptos" panose="020B0004020202020204" pitchFamily="34" charset="0"/>
                <a:ea typeface="Aptos" panose="020B0004020202020204" pitchFamily="34" charset="0"/>
                <a:cs typeface="Times New Roman" panose="02020603050405020304" pitchFamily="18" charset="0"/>
              </a:rPr>
            </a:br>
            <a:r>
              <a:rPr lang="en-US" sz="1800" b="1" dirty="0">
                <a:effectLst/>
                <a:latin typeface="Aptos" panose="020B0004020202020204" pitchFamily="34" charset="0"/>
                <a:ea typeface="Aptos" panose="020B0004020202020204" pitchFamily="34" charset="0"/>
                <a:cs typeface="Times New Roman" panose="02020603050405020304" pitchFamily="18" charset="0"/>
              </a:rPr>
              <a:t>"If you were in my role, what would you focus on?"</a:t>
            </a:r>
            <a:r>
              <a:rPr lang="en-US" b="1" dirty="0">
                <a:effectLst/>
              </a:rPr>
              <a:t> </a:t>
            </a:r>
            <a:endParaRPr lang="en-US" b="1" dirty="0"/>
          </a:p>
        </p:txBody>
      </p:sp>
      <p:sp>
        <p:nvSpPr>
          <p:cNvPr id="4" name="Content Placeholder 3">
            <a:extLst>
              <a:ext uri="{FF2B5EF4-FFF2-40B4-BE49-F238E27FC236}">
                <a16:creationId xmlns:a16="http://schemas.microsoft.com/office/drawing/2014/main" id="{1153257A-6845-D57C-2076-26B6C08AD5AD}"/>
              </a:ext>
            </a:extLst>
          </p:cNvPr>
          <p:cNvSpPr>
            <a:spLocks noGrp="1"/>
          </p:cNvSpPr>
          <p:nvPr>
            <p:ph sz="half" idx="2"/>
          </p:nvPr>
        </p:nvSpPr>
        <p:spPr/>
        <p:txBody>
          <a:bodyPr/>
          <a:lstStyle/>
          <a:p>
            <a:r>
              <a:rPr lang="en-US" sz="1800" dirty="0">
                <a:effectLst/>
                <a:latin typeface="Aptos" panose="020B0004020202020204" pitchFamily="34" charset="0"/>
                <a:ea typeface="Aptos" panose="020B0004020202020204" pitchFamily="34" charset="0"/>
                <a:cs typeface="Times New Roman" panose="02020603050405020304" pitchFamily="18" charset="0"/>
              </a:rPr>
              <a:t>The best answers shared 3 traits:</a:t>
            </a:r>
            <a:br>
              <a:rPr lang="en-US" sz="1800" dirty="0">
                <a:effectLst/>
                <a:latin typeface="Aptos" panose="020B0004020202020204" pitchFamily="34" charset="0"/>
                <a:ea typeface="Aptos" panose="020B0004020202020204" pitchFamily="34" charset="0"/>
                <a:cs typeface="Times New Roman" panose="02020603050405020304" pitchFamily="18" charset="0"/>
              </a:rPr>
            </a:br>
            <a:r>
              <a:rPr lang="en-US" sz="1800" dirty="0">
                <a:effectLst/>
                <a:latin typeface="Aptos" panose="020B0004020202020204" pitchFamily="34" charset="0"/>
                <a:ea typeface="Aptos" panose="020B0004020202020204" pitchFamily="34" charset="0"/>
                <a:cs typeface="Times New Roman" panose="02020603050405020304" pitchFamily="18" charset="0"/>
              </a:rPr>
              <a:t>• Deep understanding of real challenges (not fluff)</a:t>
            </a:r>
            <a:br>
              <a:rPr lang="en-US" sz="1800" dirty="0">
                <a:effectLst/>
                <a:latin typeface="Aptos" panose="020B0004020202020204" pitchFamily="34" charset="0"/>
                <a:ea typeface="Aptos" panose="020B0004020202020204" pitchFamily="34" charset="0"/>
                <a:cs typeface="Times New Roman" panose="02020603050405020304" pitchFamily="18" charset="0"/>
              </a:rPr>
            </a:br>
            <a:r>
              <a:rPr lang="en-US" sz="1800" dirty="0">
                <a:effectLst/>
                <a:latin typeface="Aptos" panose="020B0004020202020204" pitchFamily="34" charset="0"/>
                <a:ea typeface="Aptos" panose="020B0004020202020204" pitchFamily="34" charset="0"/>
                <a:cs typeface="Times New Roman" panose="02020603050405020304" pitchFamily="18" charset="0"/>
              </a:rPr>
              <a:t>• Scalable solutions (not band-aids)</a:t>
            </a:r>
            <a:br>
              <a:rPr lang="en-US" sz="1800" dirty="0">
                <a:effectLst/>
                <a:latin typeface="Aptos" panose="020B0004020202020204" pitchFamily="34" charset="0"/>
                <a:ea typeface="Aptos" panose="020B0004020202020204" pitchFamily="34" charset="0"/>
                <a:cs typeface="Times New Roman" panose="02020603050405020304" pitchFamily="18" charset="0"/>
              </a:rPr>
            </a:br>
            <a:r>
              <a:rPr lang="en-US" sz="1800" dirty="0">
                <a:effectLst/>
                <a:latin typeface="Aptos" panose="020B0004020202020204" pitchFamily="34" charset="0"/>
                <a:ea typeface="Aptos" panose="020B0004020202020204" pitchFamily="34" charset="0"/>
                <a:cs typeface="Times New Roman" panose="02020603050405020304" pitchFamily="18" charset="0"/>
              </a:rPr>
              <a:t>• Clear mission alignment (not chasing metrics)</a:t>
            </a:r>
          </a:p>
          <a:p>
            <a:endParaRPr lang="en-US" sz="1800" dirty="0">
              <a:latin typeface="Aptos" panose="020B0004020202020204" pitchFamily="34" charset="0"/>
              <a:ea typeface="Aptos" panose="020B0004020202020204" pitchFamily="34" charset="0"/>
              <a:cs typeface="Times New Roman" panose="02020603050405020304" pitchFamily="18" charset="0"/>
            </a:endParaRPr>
          </a:p>
          <a:p>
            <a:r>
              <a:rPr lang="en-US" sz="1800" dirty="0">
                <a:effectLst/>
                <a:latin typeface="Aptos" panose="020B0004020202020204" pitchFamily="34" charset="0"/>
                <a:ea typeface="Aptos" panose="020B0004020202020204" pitchFamily="34" charset="0"/>
                <a:cs typeface="Times New Roman" panose="02020603050405020304" pitchFamily="18" charset="0"/>
              </a:rPr>
              <a:t>The question wasn't just about hiring - it revealed how candidates would approach leadership.</a:t>
            </a:r>
            <a:br>
              <a:rPr lang="en-US" sz="1800" dirty="0">
                <a:effectLst/>
                <a:latin typeface="Aptos" panose="020B0004020202020204" pitchFamily="34" charset="0"/>
                <a:ea typeface="Aptos" panose="020B0004020202020204" pitchFamily="34" charset="0"/>
                <a:cs typeface="Times New Roman" panose="02020603050405020304" pitchFamily="18" charset="0"/>
              </a:rPr>
            </a:br>
            <a:br>
              <a:rPr lang="en-US" sz="1800" dirty="0">
                <a:effectLst/>
                <a:latin typeface="Aptos" panose="020B0004020202020204" pitchFamily="34" charset="0"/>
                <a:ea typeface="Aptos" panose="020B0004020202020204" pitchFamily="34" charset="0"/>
                <a:cs typeface="Times New Roman" panose="02020603050405020304" pitchFamily="18" charset="0"/>
              </a:rPr>
            </a:br>
            <a:r>
              <a:rPr lang="en-US" sz="1800" dirty="0">
                <a:effectLst/>
                <a:latin typeface="Aptos" panose="020B0004020202020204" pitchFamily="34" charset="0"/>
                <a:ea typeface="Aptos" panose="020B0004020202020204" pitchFamily="34" charset="0"/>
                <a:cs typeface="Times New Roman" panose="02020603050405020304" pitchFamily="18" charset="0"/>
              </a:rPr>
              <a:t>• Would they own problems or play the blame game?</a:t>
            </a:r>
            <a:br>
              <a:rPr lang="en-US" sz="1800" dirty="0">
                <a:effectLst/>
                <a:latin typeface="Aptos" panose="020B0004020202020204" pitchFamily="34" charset="0"/>
                <a:ea typeface="Aptos" panose="020B0004020202020204" pitchFamily="34" charset="0"/>
                <a:cs typeface="Times New Roman" panose="02020603050405020304" pitchFamily="18" charset="0"/>
              </a:rPr>
            </a:br>
            <a:r>
              <a:rPr lang="en-US" sz="1800" dirty="0">
                <a:effectLst/>
                <a:latin typeface="Aptos" panose="020B0004020202020204" pitchFamily="34" charset="0"/>
                <a:ea typeface="Aptos" panose="020B0004020202020204" pitchFamily="34" charset="0"/>
                <a:cs typeface="Times New Roman" panose="02020603050405020304" pitchFamily="18" charset="0"/>
              </a:rPr>
              <a:t>• Could they turn big ideas into real action?</a:t>
            </a:r>
            <a:br>
              <a:rPr lang="en-US" sz="1800" dirty="0">
                <a:effectLst/>
                <a:latin typeface="Aptos" panose="020B0004020202020204" pitchFamily="34" charset="0"/>
                <a:ea typeface="Aptos" panose="020B0004020202020204" pitchFamily="34" charset="0"/>
                <a:cs typeface="Times New Roman" panose="02020603050405020304" pitchFamily="18" charset="0"/>
              </a:rPr>
            </a:br>
            <a:r>
              <a:rPr lang="en-US" sz="1800" dirty="0">
                <a:effectLst/>
                <a:latin typeface="Aptos" panose="020B0004020202020204" pitchFamily="34" charset="0"/>
                <a:ea typeface="Aptos" panose="020B0004020202020204" pitchFamily="34" charset="0"/>
                <a:cs typeface="Times New Roman" panose="02020603050405020304" pitchFamily="18" charset="0"/>
              </a:rPr>
              <a:t>• Did they think in systems or quick fixes?</a:t>
            </a:r>
            <a:r>
              <a:rPr lang="en-US" sz="1200" dirty="0">
                <a:effectLst/>
              </a:rPr>
              <a:t> </a:t>
            </a:r>
            <a:br>
              <a:rPr lang="en-US" sz="1800" dirty="0">
                <a:effectLst/>
                <a:latin typeface="Aptos" panose="020B0004020202020204" pitchFamily="34" charset="0"/>
                <a:ea typeface="Aptos" panose="020B0004020202020204" pitchFamily="34" charset="0"/>
                <a:cs typeface="Times New Roman" panose="02020603050405020304" pitchFamily="18" charset="0"/>
              </a:rPr>
            </a:br>
            <a:endParaRPr lang="en-US" dirty="0"/>
          </a:p>
        </p:txBody>
      </p:sp>
      <p:pic>
        <p:nvPicPr>
          <p:cNvPr id="2050" name="Picture 2" descr="Image preview">
            <a:extLst>
              <a:ext uri="{FF2B5EF4-FFF2-40B4-BE49-F238E27FC236}">
                <a16:creationId xmlns:a16="http://schemas.microsoft.com/office/drawing/2014/main" id="{D546BD8D-22EB-996C-23A0-B2537F700C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7823" y="4526170"/>
            <a:ext cx="3515320" cy="2331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3785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86AA0-E452-9065-DED1-7218760DB3BC}"/>
              </a:ext>
            </a:extLst>
          </p:cNvPr>
          <p:cNvSpPr>
            <a:spLocks noGrp="1"/>
          </p:cNvSpPr>
          <p:nvPr>
            <p:ph type="title"/>
          </p:nvPr>
        </p:nvSpPr>
        <p:spPr/>
        <p:txBody>
          <a:bodyPr/>
          <a:lstStyle/>
          <a:p>
            <a:r>
              <a:rPr lang="en-US" dirty="0"/>
              <a:t>Employer List 3.1		1/5 Dossier</a:t>
            </a:r>
          </a:p>
        </p:txBody>
      </p:sp>
      <p:sp>
        <p:nvSpPr>
          <p:cNvPr id="3" name="Content Placeholder 2">
            <a:extLst>
              <a:ext uri="{FF2B5EF4-FFF2-40B4-BE49-F238E27FC236}">
                <a16:creationId xmlns:a16="http://schemas.microsoft.com/office/drawing/2014/main" id="{176ABD00-6C0E-D290-18D3-2EEAACB56F76}"/>
              </a:ext>
            </a:extLst>
          </p:cNvPr>
          <p:cNvSpPr>
            <a:spLocks noGrp="1"/>
          </p:cNvSpPr>
          <p:nvPr>
            <p:ph sz="half" idx="1"/>
          </p:nvPr>
        </p:nvSpPr>
        <p:spPr/>
        <p:txBody>
          <a:bodyPr>
            <a:normAutofit fontScale="55000" lnSpcReduction="20000"/>
          </a:bodyPr>
          <a:lstStyle/>
          <a:p>
            <a:pPr rtl="0">
              <a:buFont typeface="Arial" panose="020B0604020202020204" pitchFamily="34" charset="0"/>
              <a:buChar char="•"/>
            </a:pPr>
            <a:r>
              <a:rPr lang="en-US" b="1" dirty="0"/>
              <a:t>Company Name:</a:t>
            </a:r>
            <a:endParaRPr lang="en-US" dirty="0"/>
          </a:p>
          <a:p>
            <a:pPr rtl="0">
              <a:buFont typeface="Arial" panose="020B0604020202020204" pitchFamily="34" charset="0"/>
              <a:buChar char="•"/>
            </a:pPr>
            <a:r>
              <a:rPr lang="en-US" b="1" dirty="0"/>
              <a:t>Company Trading Exchange:</a:t>
            </a:r>
            <a:endParaRPr lang="en-US" dirty="0"/>
          </a:p>
          <a:p>
            <a:pPr rtl="0">
              <a:buFont typeface="Arial" panose="020B0604020202020204" pitchFamily="34" charset="0"/>
              <a:buChar char="•"/>
            </a:pPr>
            <a:r>
              <a:rPr lang="en-US" b="1" dirty="0"/>
              <a:t>Mission, Vision, and Values:</a:t>
            </a:r>
            <a:endParaRPr lang="en-US" dirty="0"/>
          </a:p>
          <a:p>
            <a:pPr rtl="0">
              <a:buFont typeface="Arial" panose="020B0604020202020204" pitchFamily="34" charset="0"/>
              <a:buChar char="•"/>
            </a:pPr>
            <a:r>
              <a:rPr lang="en-US" b="1" dirty="0"/>
              <a:t>Company Overview:</a:t>
            </a:r>
            <a:r>
              <a:rPr lang="en-US" dirty="0"/>
              <a:t> </a:t>
            </a:r>
          </a:p>
          <a:p>
            <a:pPr lvl="1"/>
            <a:r>
              <a:rPr lang="en-US" b="1" dirty="0"/>
              <a:t>Company Strengths, Weaknesses, Opportunities, and Threats (SWOT):</a:t>
            </a:r>
            <a:r>
              <a:rPr lang="en-US" dirty="0"/>
              <a:t> </a:t>
            </a:r>
          </a:p>
          <a:p>
            <a:pPr lvl="1"/>
            <a:r>
              <a:rPr lang="en-US" b="1" dirty="0"/>
              <a:t>Financials:</a:t>
            </a:r>
            <a:endParaRPr lang="en-US" dirty="0"/>
          </a:p>
          <a:p>
            <a:pPr lvl="1"/>
            <a:r>
              <a:rPr lang="en-US" b="1" dirty="0"/>
              <a:t>Business Segments:</a:t>
            </a:r>
            <a:r>
              <a:rPr lang="en-US" dirty="0"/>
              <a:t> </a:t>
            </a:r>
          </a:p>
          <a:p>
            <a:pPr lvl="1"/>
            <a:r>
              <a:rPr lang="en-US" b="1" dirty="0"/>
              <a:t>Industry:</a:t>
            </a:r>
            <a:r>
              <a:rPr lang="en-US" dirty="0"/>
              <a:t> </a:t>
            </a:r>
          </a:p>
          <a:p>
            <a:pPr lvl="1"/>
            <a:r>
              <a:rPr lang="en-US" b="1" dirty="0"/>
              <a:t>Jobs (Company Job Board):</a:t>
            </a:r>
            <a:r>
              <a:rPr lang="en-US" dirty="0"/>
              <a:t> </a:t>
            </a:r>
          </a:p>
          <a:p>
            <a:r>
              <a:rPr lang="en-US" b="1" dirty="0"/>
              <a:t>Recent Events</a:t>
            </a:r>
          </a:p>
          <a:p>
            <a:endParaRPr lang="en-US" dirty="0"/>
          </a:p>
        </p:txBody>
      </p:sp>
      <p:sp>
        <p:nvSpPr>
          <p:cNvPr id="4" name="Content Placeholder 3">
            <a:extLst>
              <a:ext uri="{FF2B5EF4-FFF2-40B4-BE49-F238E27FC236}">
                <a16:creationId xmlns:a16="http://schemas.microsoft.com/office/drawing/2014/main" id="{EEF3944F-78A8-809F-42BC-39BC5695F7CD}"/>
              </a:ext>
            </a:extLst>
          </p:cNvPr>
          <p:cNvSpPr>
            <a:spLocks noGrp="1"/>
          </p:cNvSpPr>
          <p:nvPr>
            <p:ph sz="half" idx="2"/>
          </p:nvPr>
        </p:nvSpPr>
        <p:spPr/>
        <p:txBody>
          <a:bodyPr>
            <a:normAutofit fontScale="55000" lnSpcReduction="20000"/>
          </a:bodyPr>
          <a:lstStyle/>
          <a:p>
            <a:r>
              <a:rPr lang="en-US" dirty="0"/>
              <a:t>Access via McKay Library’s A-Z Databases.</a:t>
            </a:r>
          </a:p>
          <a:p>
            <a:r>
              <a:rPr lang="en-US" dirty="0"/>
              <a:t>Industry Insights: </a:t>
            </a:r>
            <a:r>
              <a:rPr lang="en-US" dirty="0" err="1"/>
              <a:t>BizMiner</a:t>
            </a:r>
            <a:r>
              <a:rPr lang="en-US" dirty="0"/>
              <a:t>.</a:t>
            </a:r>
          </a:p>
          <a:p>
            <a:pPr lvl="1"/>
            <a:r>
              <a:rPr lang="en-US" dirty="0"/>
              <a:t>Use </a:t>
            </a:r>
            <a:r>
              <a:rPr lang="en-US" dirty="0" err="1"/>
              <a:t>BizMiner’s</a:t>
            </a:r>
            <a:r>
              <a:rPr lang="en-US" dirty="0"/>
              <a:t> Company Profiles for personnel connections.</a:t>
            </a:r>
          </a:p>
          <a:p>
            <a:pPr lvl="1"/>
            <a:r>
              <a:rPr lang="en-US" dirty="0"/>
              <a:t>Explore Industry Market Profiles for market area insights and competitor lists</a:t>
            </a:r>
          </a:p>
          <a:p>
            <a:pPr lvl="2"/>
            <a:r>
              <a:rPr lang="en-US" dirty="0"/>
              <a:t>Example: Amazon? WA?</a:t>
            </a:r>
          </a:p>
          <a:p>
            <a:r>
              <a:rPr lang="en-US" dirty="0"/>
              <a:t>ProQuest </a:t>
            </a:r>
            <a:r>
              <a:rPr lang="en-US" b="1" dirty="0"/>
              <a:t>One Business</a:t>
            </a:r>
            <a:r>
              <a:rPr lang="en-US" dirty="0"/>
              <a:t>.</a:t>
            </a:r>
          </a:p>
          <a:p>
            <a:pPr lvl="1"/>
            <a:r>
              <a:rPr lang="en-US" dirty="0"/>
              <a:t>Search for company overviews, SWOT, competitors, and recent activities.</a:t>
            </a:r>
          </a:p>
          <a:p>
            <a:r>
              <a:rPr lang="en-US" dirty="0"/>
              <a:t>EBSCO: MarketLine.</a:t>
            </a:r>
          </a:p>
          <a:p>
            <a:pPr lvl="1"/>
            <a:r>
              <a:rPr lang="en-US" dirty="0"/>
              <a:t>Find SWOT analysis via Business Source Primer for insights into strengths, weaknesses, opportunities, and threats.</a:t>
            </a:r>
          </a:p>
          <a:p>
            <a:pPr lvl="1"/>
            <a:r>
              <a:rPr lang="en-US" dirty="0"/>
              <a:t>I.e.: Amazon Company Profile</a:t>
            </a:r>
          </a:p>
          <a:p>
            <a:r>
              <a:rPr lang="en-US" dirty="0"/>
              <a:t>Company Website.</a:t>
            </a:r>
          </a:p>
          <a:p>
            <a:pPr lvl="1"/>
            <a:r>
              <a:rPr lang="en-US" dirty="0"/>
              <a:t>Discover mission, products, and job opportunities.</a:t>
            </a:r>
          </a:p>
          <a:p>
            <a:r>
              <a:rPr lang="en-US" dirty="0"/>
              <a:t>LinkedIn</a:t>
            </a:r>
            <a:r>
              <a:rPr lang="en-US" b="1" dirty="0"/>
              <a:t>:</a:t>
            </a:r>
            <a:r>
              <a:rPr lang="en-US" dirty="0"/>
              <a:t> </a:t>
            </a:r>
          </a:p>
          <a:p>
            <a:pPr lvl="1"/>
            <a:r>
              <a:rPr lang="en-US" dirty="0"/>
              <a:t>Follow the company.</a:t>
            </a:r>
          </a:p>
          <a:p>
            <a:pPr lvl="1"/>
            <a:r>
              <a:rPr lang="en-US" dirty="0"/>
              <a:t>Find five interesting posts and analyze them.</a:t>
            </a:r>
          </a:p>
          <a:p>
            <a:pPr lvl="1"/>
            <a:r>
              <a:rPr lang="en-US" dirty="0"/>
              <a:t>Use LinkedIn’s filters to explore employees who share your major, location, and skills. Add them to your contact list.</a:t>
            </a:r>
          </a:p>
          <a:p>
            <a:endParaRPr lang="en-US" dirty="0"/>
          </a:p>
        </p:txBody>
      </p:sp>
      <p:pic>
        <p:nvPicPr>
          <p:cNvPr id="5" name="Picture 4">
            <a:extLst>
              <a:ext uri="{FF2B5EF4-FFF2-40B4-BE49-F238E27FC236}">
                <a16:creationId xmlns:a16="http://schemas.microsoft.com/office/drawing/2014/main" id="{AF396B13-A137-0636-1AD8-1EB14A320B16}"/>
              </a:ext>
            </a:extLst>
          </p:cNvPr>
          <p:cNvPicPr>
            <a:picLocks noChangeAspect="1"/>
          </p:cNvPicPr>
          <p:nvPr/>
        </p:nvPicPr>
        <p:blipFill>
          <a:blip r:embed="rId2"/>
          <a:stretch>
            <a:fillRect/>
          </a:stretch>
        </p:blipFill>
        <p:spPr>
          <a:xfrm>
            <a:off x="0" y="4695034"/>
            <a:ext cx="2447109" cy="2162966"/>
          </a:xfrm>
          <a:prstGeom prst="rect">
            <a:avLst/>
          </a:prstGeom>
        </p:spPr>
      </p:pic>
      <p:pic>
        <p:nvPicPr>
          <p:cNvPr id="1026" name="Picture 2" descr="proquest">
            <a:extLst>
              <a:ext uri="{FF2B5EF4-FFF2-40B4-BE49-F238E27FC236}">
                <a16:creationId xmlns:a16="http://schemas.microsoft.com/office/drawing/2014/main" id="{C58F73E1-068F-4653-0CF0-8280426EE0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41050" y="3016250"/>
            <a:ext cx="825500" cy="8255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EA5D819-FECD-C276-B61E-5A8FD1DB277E}"/>
              </a:ext>
            </a:extLst>
          </p:cNvPr>
          <p:cNvPicPr>
            <a:picLocks noChangeAspect="1"/>
          </p:cNvPicPr>
          <p:nvPr/>
        </p:nvPicPr>
        <p:blipFill>
          <a:blip r:embed="rId4"/>
          <a:stretch>
            <a:fillRect/>
          </a:stretch>
        </p:blipFill>
        <p:spPr>
          <a:xfrm>
            <a:off x="11081657" y="3684950"/>
            <a:ext cx="1110343" cy="341407"/>
          </a:xfrm>
          <a:prstGeom prst="rect">
            <a:avLst/>
          </a:prstGeom>
        </p:spPr>
      </p:pic>
      <p:pic>
        <p:nvPicPr>
          <p:cNvPr id="9" name="Picture 8">
            <a:extLst>
              <a:ext uri="{FF2B5EF4-FFF2-40B4-BE49-F238E27FC236}">
                <a16:creationId xmlns:a16="http://schemas.microsoft.com/office/drawing/2014/main" id="{6991FF49-9C69-FE33-7915-9379028B61FC}"/>
              </a:ext>
            </a:extLst>
          </p:cNvPr>
          <p:cNvPicPr>
            <a:picLocks noChangeAspect="1"/>
          </p:cNvPicPr>
          <p:nvPr/>
        </p:nvPicPr>
        <p:blipFill>
          <a:blip r:embed="rId5"/>
          <a:stretch>
            <a:fillRect/>
          </a:stretch>
        </p:blipFill>
        <p:spPr>
          <a:xfrm>
            <a:off x="2599509" y="4695034"/>
            <a:ext cx="3442115" cy="1983879"/>
          </a:xfrm>
          <a:prstGeom prst="rect">
            <a:avLst/>
          </a:prstGeom>
        </p:spPr>
      </p:pic>
      <p:pic>
        <p:nvPicPr>
          <p:cNvPr id="10" name="Picture 9">
            <a:extLst>
              <a:ext uri="{FF2B5EF4-FFF2-40B4-BE49-F238E27FC236}">
                <a16:creationId xmlns:a16="http://schemas.microsoft.com/office/drawing/2014/main" id="{953DDDD7-C918-7DAB-442C-F2CC9F6FA8FE}"/>
              </a:ext>
            </a:extLst>
          </p:cNvPr>
          <p:cNvPicPr>
            <a:picLocks noChangeAspect="1"/>
          </p:cNvPicPr>
          <p:nvPr/>
        </p:nvPicPr>
        <p:blipFill>
          <a:blip r:embed="rId6"/>
          <a:stretch>
            <a:fillRect/>
          </a:stretch>
        </p:blipFill>
        <p:spPr>
          <a:xfrm>
            <a:off x="9592490" y="5844087"/>
            <a:ext cx="2599509" cy="1001576"/>
          </a:xfrm>
          <a:prstGeom prst="rect">
            <a:avLst/>
          </a:prstGeom>
        </p:spPr>
      </p:pic>
      <p:pic>
        <p:nvPicPr>
          <p:cNvPr id="11" name="Picture 10">
            <a:extLst>
              <a:ext uri="{FF2B5EF4-FFF2-40B4-BE49-F238E27FC236}">
                <a16:creationId xmlns:a16="http://schemas.microsoft.com/office/drawing/2014/main" id="{959FAE65-3372-695A-6944-9257D585CCC2}"/>
              </a:ext>
            </a:extLst>
          </p:cNvPr>
          <p:cNvPicPr>
            <a:picLocks noChangeAspect="1"/>
          </p:cNvPicPr>
          <p:nvPr/>
        </p:nvPicPr>
        <p:blipFill>
          <a:blip r:embed="rId7"/>
          <a:stretch>
            <a:fillRect/>
          </a:stretch>
        </p:blipFill>
        <p:spPr>
          <a:xfrm>
            <a:off x="10809514" y="4361085"/>
            <a:ext cx="1382486" cy="1127026"/>
          </a:xfrm>
          <a:prstGeom prst="rect">
            <a:avLst/>
          </a:prstGeom>
        </p:spPr>
      </p:pic>
      <p:pic>
        <p:nvPicPr>
          <p:cNvPr id="12" name="Picture 11">
            <a:extLst>
              <a:ext uri="{FF2B5EF4-FFF2-40B4-BE49-F238E27FC236}">
                <a16:creationId xmlns:a16="http://schemas.microsoft.com/office/drawing/2014/main" id="{70337DAD-B4E8-21ED-0FB7-F100A754F926}"/>
              </a:ext>
            </a:extLst>
          </p:cNvPr>
          <p:cNvPicPr>
            <a:picLocks noChangeAspect="1"/>
          </p:cNvPicPr>
          <p:nvPr/>
        </p:nvPicPr>
        <p:blipFill>
          <a:blip r:embed="rId8"/>
          <a:stretch>
            <a:fillRect/>
          </a:stretch>
        </p:blipFill>
        <p:spPr>
          <a:xfrm>
            <a:off x="5867399" y="6072423"/>
            <a:ext cx="3261197" cy="771426"/>
          </a:xfrm>
          <a:prstGeom prst="rect">
            <a:avLst/>
          </a:prstGeom>
        </p:spPr>
      </p:pic>
    </p:spTree>
    <p:extLst>
      <p:ext uri="{BB962C8B-B14F-4D97-AF65-F5344CB8AC3E}">
        <p14:creationId xmlns:p14="http://schemas.microsoft.com/office/powerpoint/2010/main" val="34359531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6D386-D94A-3FE6-933F-769E39479DC8}"/>
              </a:ext>
            </a:extLst>
          </p:cNvPr>
          <p:cNvSpPr>
            <a:spLocks noGrp="1"/>
          </p:cNvSpPr>
          <p:nvPr>
            <p:ph type="title"/>
          </p:nvPr>
        </p:nvSpPr>
        <p:spPr/>
        <p:txBody>
          <a:bodyPr/>
          <a:lstStyle/>
          <a:p>
            <a:r>
              <a:rPr lang="en-US" dirty="0" err="1"/>
              <a:t>Ntwk</a:t>
            </a:r>
            <a:r>
              <a:rPr lang="en-US" dirty="0"/>
              <a:t> Contact 3.1</a:t>
            </a:r>
          </a:p>
        </p:txBody>
      </p:sp>
      <p:sp>
        <p:nvSpPr>
          <p:cNvPr id="3" name="Content Placeholder 2">
            <a:extLst>
              <a:ext uri="{FF2B5EF4-FFF2-40B4-BE49-F238E27FC236}">
                <a16:creationId xmlns:a16="http://schemas.microsoft.com/office/drawing/2014/main" id="{B6D9BA22-115B-40E7-558A-3442C6DCAFBF}"/>
              </a:ext>
            </a:extLst>
          </p:cNvPr>
          <p:cNvSpPr>
            <a:spLocks noGrp="1"/>
          </p:cNvSpPr>
          <p:nvPr>
            <p:ph sz="half" idx="1"/>
          </p:nvPr>
        </p:nvSpPr>
        <p:spPr/>
        <p:txBody>
          <a:bodyPr>
            <a:normAutofit/>
          </a:bodyPr>
          <a:lstStyle/>
          <a:p>
            <a:pPr>
              <a:buFont typeface="Arial" panose="020B0604020202020204" pitchFamily="34" charset="0"/>
              <a:buChar char="•"/>
            </a:pPr>
            <a:r>
              <a:rPr lang="en-US" dirty="0"/>
              <a:t>Use resources like </a:t>
            </a:r>
            <a:r>
              <a:rPr lang="en-US" b="1" dirty="0"/>
              <a:t>BYUI-Connect</a:t>
            </a:r>
            <a:r>
              <a:rPr lang="en-US" dirty="0"/>
              <a:t>, </a:t>
            </a:r>
            <a:r>
              <a:rPr lang="en-US" b="1" dirty="0"/>
              <a:t>Handshake</a:t>
            </a:r>
            <a:r>
              <a:rPr lang="en-US" dirty="0"/>
              <a:t>, </a:t>
            </a:r>
            <a:r>
              <a:rPr lang="en-US" b="1" dirty="0"/>
              <a:t>LinkedIn</a:t>
            </a:r>
            <a:r>
              <a:rPr lang="en-US" dirty="0"/>
              <a:t>, and other sources to gather the following details for each contact: </a:t>
            </a:r>
            <a:r>
              <a:rPr lang="en-US" b="1" dirty="0"/>
              <a:t>Name</a:t>
            </a:r>
            <a:endParaRPr lang="en-US" dirty="0"/>
          </a:p>
          <a:p>
            <a:pPr lvl="1"/>
            <a:r>
              <a:rPr lang="en-US" b="1" dirty="0"/>
              <a:t>Major</a:t>
            </a:r>
            <a:endParaRPr lang="en-US" dirty="0"/>
          </a:p>
          <a:p>
            <a:pPr lvl="1"/>
            <a:r>
              <a:rPr lang="en-US" b="1" dirty="0"/>
              <a:t>Company Roles and Responsibilities</a:t>
            </a:r>
            <a:endParaRPr lang="en-US" dirty="0"/>
          </a:p>
          <a:p>
            <a:pPr lvl="1"/>
            <a:r>
              <a:rPr lang="en-US" b="1" dirty="0"/>
              <a:t>Other Company Job Titles</a:t>
            </a:r>
            <a:endParaRPr lang="en-US" dirty="0"/>
          </a:p>
          <a:p>
            <a:pPr lvl="1"/>
            <a:r>
              <a:rPr lang="en-US" b="1" dirty="0"/>
              <a:t>Interests</a:t>
            </a:r>
            <a:endParaRPr lang="en-US" dirty="0"/>
          </a:p>
          <a:p>
            <a:endParaRPr lang="en-US" dirty="0"/>
          </a:p>
        </p:txBody>
      </p:sp>
      <p:sp>
        <p:nvSpPr>
          <p:cNvPr id="4" name="Content Placeholder 3">
            <a:extLst>
              <a:ext uri="{FF2B5EF4-FFF2-40B4-BE49-F238E27FC236}">
                <a16:creationId xmlns:a16="http://schemas.microsoft.com/office/drawing/2014/main" id="{F45347D3-E9F3-A8A4-FBC0-C4C63BC27BC9}"/>
              </a:ext>
            </a:extLst>
          </p:cNvPr>
          <p:cNvSpPr>
            <a:spLocks noGrp="1"/>
          </p:cNvSpPr>
          <p:nvPr>
            <p:ph sz="half" idx="2"/>
          </p:nvPr>
        </p:nvSpPr>
        <p:spPr/>
        <p:txBody>
          <a:bodyPr>
            <a:normAutofit/>
          </a:bodyPr>
          <a:lstStyle/>
          <a:p>
            <a:r>
              <a:rPr lang="en-US" dirty="0"/>
              <a:t>Why?</a:t>
            </a:r>
          </a:p>
          <a:p>
            <a:endParaRPr lang="en-US" dirty="0"/>
          </a:p>
          <a:p>
            <a:endParaRPr lang="en-US" dirty="0"/>
          </a:p>
          <a:p>
            <a:endParaRPr lang="en-US" dirty="0"/>
          </a:p>
          <a:p>
            <a:r>
              <a:rPr lang="en-US" dirty="0"/>
              <a:t>Why 5? – </a:t>
            </a:r>
          </a:p>
          <a:p>
            <a:pPr lvl="1"/>
            <a:r>
              <a:rPr lang="en-US" dirty="0"/>
              <a:t>Ask 5 people for an interview, odds are one will response. </a:t>
            </a:r>
          </a:p>
          <a:p>
            <a:pPr lvl="1"/>
            <a:r>
              <a:rPr lang="en-US" dirty="0"/>
              <a:t>Other reason, practice.</a:t>
            </a:r>
          </a:p>
        </p:txBody>
      </p:sp>
    </p:spTree>
    <p:extLst>
      <p:ext uri="{BB962C8B-B14F-4D97-AF65-F5344CB8AC3E}">
        <p14:creationId xmlns:p14="http://schemas.microsoft.com/office/powerpoint/2010/main" val="2892658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FEC6A-C9A1-C4B6-6045-D564ADF9691B}"/>
              </a:ext>
            </a:extLst>
          </p:cNvPr>
          <p:cNvSpPr>
            <a:spLocks noGrp="1"/>
          </p:cNvSpPr>
          <p:nvPr>
            <p:ph type="title"/>
          </p:nvPr>
        </p:nvSpPr>
        <p:spPr/>
        <p:txBody>
          <a:bodyPr/>
          <a:lstStyle/>
          <a:p>
            <a:r>
              <a:rPr lang="en-US" dirty="0"/>
              <a:t>Handshake 2.0</a:t>
            </a:r>
          </a:p>
        </p:txBody>
      </p:sp>
      <p:sp>
        <p:nvSpPr>
          <p:cNvPr id="3" name="Content Placeholder 2">
            <a:extLst>
              <a:ext uri="{FF2B5EF4-FFF2-40B4-BE49-F238E27FC236}">
                <a16:creationId xmlns:a16="http://schemas.microsoft.com/office/drawing/2014/main" id="{17BF4A8D-428F-428A-7999-2C4EB381CF0F}"/>
              </a:ext>
            </a:extLst>
          </p:cNvPr>
          <p:cNvSpPr>
            <a:spLocks noGrp="1"/>
          </p:cNvSpPr>
          <p:nvPr>
            <p:ph sz="half" idx="1"/>
          </p:nvPr>
        </p:nvSpPr>
        <p:spPr/>
        <p:txBody>
          <a:bodyPr/>
          <a:lstStyle/>
          <a:p>
            <a:endParaRPr lang="en-US"/>
          </a:p>
        </p:txBody>
      </p:sp>
      <p:pic>
        <p:nvPicPr>
          <p:cNvPr id="5" name="Content Placeholder 4">
            <a:extLst>
              <a:ext uri="{FF2B5EF4-FFF2-40B4-BE49-F238E27FC236}">
                <a16:creationId xmlns:a16="http://schemas.microsoft.com/office/drawing/2014/main" id="{6EE3F3D1-A21A-AACD-0329-97BD710969FE}"/>
              </a:ext>
            </a:extLst>
          </p:cNvPr>
          <p:cNvPicPr>
            <a:picLocks noGrp="1" noChangeAspect="1"/>
          </p:cNvPicPr>
          <p:nvPr>
            <p:ph sz="half" idx="2"/>
          </p:nvPr>
        </p:nvPicPr>
        <p:blipFill>
          <a:blip r:embed="rId2"/>
          <a:stretch>
            <a:fillRect/>
          </a:stretch>
        </p:blipFill>
        <p:spPr>
          <a:xfrm>
            <a:off x="6229962" y="184715"/>
            <a:ext cx="5780614" cy="6466605"/>
          </a:xfrm>
          <a:prstGeom prst="rect">
            <a:avLst/>
          </a:prstGeom>
        </p:spPr>
      </p:pic>
      <p:pic>
        <p:nvPicPr>
          <p:cNvPr id="6" name="Picture 5">
            <a:extLst>
              <a:ext uri="{FF2B5EF4-FFF2-40B4-BE49-F238E27FC236}">
                <a16:creationId xmlns:a16="http://schemas.microsoft.com/office/drawing/2014/main" id="{7B53612F-B012-7D8F-6B26-27FDB6656551}"/>
              </a:ext>
            </a:extLst>
          </p:cNvPr>
          <p:cNvPicPr>
            <a:picLocks noChangeAspect="1"/>
          </p:cNvPicPr>
          <p:nvPr/>
        </p:nvPicPr>
        <p:blipFill>
          <a:blip r:embed="rId3"/>
          <a:stretch>
            <a:fillRect/>
          </a:stretch>
        </p:blipFill>
        <p:spPr>
          <a:xfrm>
            <a:off x="181424" y="1734854"/>
            <a:ext cx="2118127" cy="4916466"/>
          </a:xfrm>
          <a:prstGeom prst="rect">
            <a:avLst/>
          </a:prstGeom>
        </p:spPr>
      </p:pic>
      <p:pic>
        <p:nvPicPr>
          <p:cNvPr id="7" name="Picture 6">
            <a:extLst>
              <a:ext uri="{FF2B5EF4-FFF2-40B4-BE49-F238E27FC236}">
                <a16:creationId xmlns:a16="http://schemas.microsoft.com/office/drawing/2014/main" id="{5C0C03B4-18B9-1B6D-9ACF-185DF76D4310}"/>
              </a:ext>
            </a:extLst>
          </p:cNvPr>
          <p:cNvPicPr>
            <a:picLocks noChangeAspect="1"/>
          </p:cNvPicPr>
          <p:nvPr/>
        </p:nvPicPr>
        <p:blipFill>
          <a:blip r:embed="rId4"/>
          <a:stretch>
            <a:fillRect/>
          </a:stretch>
        </p:blipFill>
        <p:spPr>
          <a:xfrm>
            <a:off x="1048442" y="2540869"/>
            <a:ext cx="4971278" cy="1652218"/>
          </a:xfrm>
          <a:prstGeom prst="rect">
            <a:avLst/>
          </a:prstGeom>
        </p:spPr>
      </p:pic>
    </p:spTree>
    <p:extLst>
      <p:ext uri="{BB962C8B-B14F-4D97-AF65-F5344CB8AC3E}">
        <p14:creationId xmlns:p14="http://schemas.microsoft.com/office/powerpoint/2010/main" val="37112511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E72F0-2786-E26D-DB46-C24E5DB825BC}"/>
              </a:ext>
            </a:extLst>
          </p:cNvPr>
          <p:cNvSpPr>
            <a:spLocks noGrp="1"/>
          </p:cNvSpPr>
          <p:nvPr>
            <p:ph type="title"/>
          </p:nvPr>
        </p:nvSpPr>
        <p:spPr/>
        <p:txBody>
          <a:bodyPr/>
          <a:lstStyle/>
          <a:p>
            <a:r>
              <a:rPr lang="en-US" dirty="0"/>
              <a:t>LinkedIn 2.0</a:t>
            </a:r>
          </a:p>
        </p:txBody>
      </p:sp>
      <p:pic>
        <p:nvPicPr>
          <p:cNvPr id="6" name="Content Placeholder 5">
            <a:extLst>
              <a:ext uri="{FF2B5EF4-FFF2-40B4-BE49-F238E27FC236}">
                <a16:creationId xmlns:a16="http://schemas.microsoft.com/office/drawing/2014/main" id="{17752478-BC82-5DA9-15F2-70C38B4EF27D}"/>
              </a:ext>
            </a:extLst>
          </p:cNvPr>
          <p:cNvPicPr>
            <a:picLocks noGrp="1" noChangeAspect="1"/>
          </p:cNvPicPr>
          <p:nvPr>
            <p:ph sz="half" idx="1"/>
          </p:nvPr>
        </p:nvPicPr>
        <p:blipFill>
          <a:blip r:embed="rId2"/>
          <a:stretch>
            <a:fillRect/>
          </a:stretch>
        </p:blipFill>
        <p:spPr>
          <a:xfrm>
            <a:off x="838200" y="2541025"/>
            <a:ext cx="5181600" cy="2920538"/>
          </a:xfrm>
          <a:prstGeom prst="rect">
            <a:avLst/>
          </a:prstGeom>
        </p:spPr>
      </p:pic>
      <p:pic>
        <p:nvPicPr>
          <p:cNvPr id="5" name="Content Placeholder 4">
            <a:extLst>
              <a:ext uri="{FF2B5EF4-FFF2-40B4-BE49-F238E27FC236}">
                <a16:creationId xmlns:a16="http://schemas.microsoft.com/office/drawing/2014/main" id="{20794250-51DD-8D83-D8E7-547B48484E40}"/>
              </a:ext>
            </a:extLst>
          </p:cNvPr>
          <p:cNvPicPr>
            <a:picLocks noGrp="1" noChangeAspect="1"/>
          </p:cNvPicPr>
          <p:nvPr>
            <p:ph sz="half" idx="2"/>
          </p:nvPr>
        </p:nvPicPr>
        <p:blipFill>
          <a:blip r:embed="rId3"/>
          <a:stretch>
            <a:fillRect/>
          </a:stretch>
        </p:blipFill>
        <p:spPr>
          <a:xfrm>
            <a:off x="7152363" y="172188"/>
            <a:ext cx="4836178" cy="6536641"/>
          </a:xfrm>
          <a:prstGeom prst="rect">
            <a:avLst/>
          </a:prstGeom>
        </p:spPr>
      </p:pic>
    </p:spTree>
    <p:extLst>
      <p:ext uri="{BB962C8B-B14F-4D97-AF65-F5344CB8AC3E}">
        <p14:creationId xmlns:p14="http://schemas.microsoft.com/office/powerpoint/2010/main" val="28663325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88FF6-70B2-BCDE-5B2E-45F59C1C35F4}"/>
              </a:ext>
            </a:extLst>
          </p:cNvPr>
          <p:cNvSpPr>
            <a:spLocks noGrp="1"/>
          </p:cNvSpPr>
          <p:nvPr>
            <p:ph type="title"/>
          </p:nvPr>
        </p:nvSpPr>
        <p:spPr/>
        <p:txBody>
          <a:bodyPr/>
          <a:lstStyle/>
          <a:p>
            <a:r>
              <a:rPr lang="en-US" dirty="0"/>
              <a:t>BYUI Connect 2.0</a:t>
            </a:r>
          </a:p>
        </p:txBody>
      </p:sp>
      <p:sp>
        <p:nvSpPr>
          <p:cNvPr id="3" name="Content Placeholder 2">
            <a:extLst>
              <a:ext uri="{FF2B5EF4-FFF2-40B4-BE49-F238E27FC236}">
                <a16:creationId xmlns:a16="http://schemas.microsoft.com/office/drawing/2014/main" id="{6B662A02-0EF2-34CE-06E1-23337EF27DC6}"/>
              </a:ext>
            </a:extLst>
          </p:cNvPr>
          <p:cNvSpPr>
            <a:spLocks noGrp="1"/>
          </p:cNvSpPr>
          <p:nvPr>
            <p:ph sz="half" idx="1"/>
          </p:nvPr>
        </p:nvSpPr>
        <p:spPr/>
        <p:txBody>
          <a:bodyPr/>
          <a:lstStyle/>
          <a:p>
            <a:endParaRPr lang="en-US"/>
          </a:p>
        </p:txBody>
      </p:sp>
      <p:pic>
        <p:nvPicPr>
          <p:cNvPr id="5" name="Content Placeholder 4">
            <a:extLst>
              <a:ext uri="{FF2B5EF4-FFF2-40B4-BE49-F238E27FC236}">
                <a16:creationId xmlns:a16="http://schemas.microsoft.com/office/drawing/2014/main" id="{6B8ACA07-6337-E4B3-0336-8E0C724F8862}"/>
              </a:ext>
            </a:extLst>
          </p:cNvPr>
          <p:cNvPicPr>
            <a:picLocks noGrp="1" noChangeAspect="1"/>
          </p:cNvPicPr>
          <p:nvPr>
            <p:ph sz="half" idx="2"/>
          </p:nvPr>
        </p:nvPicPr>
        <p:blipFill>
          <a:blip r:embed="rId2"/>
          <a:stretch>
            <a:fillRect/>
          </a:stretch>
        </p:blipFill>
        <p:spPr>
          <a:xfrm>
            <a:off x="7260771" y="102805"/>
            <a:ext cx="4844144" cy="6697051"/>
          </a:xfrm>
          <a:prstGeom prst="rect">
            <a:avLst/>
          </a:prstGeom>
        </p:spPr>
      </p:pic>
      <p:pic>
        <p:nvPicPr>
          <p:cNvPr id="6" name="Picture 5">
            <a:extLst>
              <a:ext uri="{FF2B5EF4-FFF2-40B4-BE49-F238E27FC236}">
                <a16:creationId xmlns:a16="http://schemas.microsoft.com/office/drawing/2014/main" id="{D16DE781-AB02-338E-6272-EE60C6955A70}"/>
              </a:ext>
            </a:extLst>
          </p:cNvPr>
          <p:cNvPicPr>
            <a:picLocks noChangeAspect="1"/>
          </p:cNvPicPr>
          <p:nvPr/>
        </p:nvPicPr>
        <p:blipFill>
          <a:blip r:embed="rId3"/>
          <a:stretch>
            <a:fillRect/>
          </a:stretch>
        </p:blipFill>
        <p:spPr>
          <a:xfrm>
            <a:off x="838199" y="2556234"/>
            <a:ext cx="5181601" cy="2516103"/>
          </a:xfrm>
          <a:prstGeom prst="rect">
            <a:avLst/>
          </a:prstGeom>
        </p:spPr>
      </p:pic>
    </p:spTree>
    <p:extLst>
      <p:ext uri="{BB962C8B-B14F-4D97-AF65-F5344CB8AC3E}">
        <p14:creationId xmlns:p14="http://schemas.microsoft.com/office/powerpoint/2010/main" val="8710372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1EE81-7DF6-08A6-D8E0-6B2A29333202}"/>
              </a:ext>
            </a:extLst>
          </p:cNvPr>
          <p:cNvSpPr>
            <a:spLocks noGrp="1"/>
          </p:cNvSpPr>
          <p:nvPr>
            <p:ph type="title"/>
          </p:nvPr>
        </p:nvSpPr>
        <p:spPr/>
        <p:txBody>
          <a:bodyPr/>
          <a:lstStyle/>
          <a:p>
            <a:r>
              <a:rPr lang="en-US" dirty="0"/>
              <a:t>Resume 4.0		Professional Review</a:t>
            </a:r>
          </a:p>
        </p:txBody>
      </p:sp>
      <p:sp>
        <p:nvSpPr>
          <p:cNvPr id="3" name="Content Placeholder 2">
            <a:extLst>
              <a:ext uri="{FF2B5EF4-FFF2-40B4-BE49-F238E27FC236}">
                <a16:creationId xmlns:a16="http://schemas.microsoft.com/office/drawing/2014/main" id="{56742D7A-AC38-A05F-368F-56A8057FA5E0}"/>
              </a:ext>
            </a:extLst>
          </p:cNvPr>
          <p:cNvSpPr>
            <a:spLocks noGrp="1"/>
          </p:cNvSpPr>
          <p:nvPr>
            <p:ph sz="half" idx="1"/>
          </p:nvPr>
        </p:nvSpPr>
        <p:spPr/>
        <p:txBody>
          <a:bodyPr>
            <a:normAutofit fontScale="70000" lnSpcReduction="20000"/>
          </a:bodyPr>
          <a:lstStyle/>
          <a:p>
            <a:pPr>
              <a:buFont typeface="+mj-lt"/>
              <a:buAutoNum type="arabicPeriod"/>
            </a:pPr>
            <a:r>
              <a:rPr lang="en-US" b="1" dirty="0"/>
              <a:t>Find a Professional Contact:</a:t>
            </a:r>
            <a:endParaRPr lang="en-US" dirty="0"/>
          </a:p>
          <a:p>
            <a:pPr marL="742950" lvl="1" indent="-285750">
              <a:buFont typeface="Arial" panose="020B0604020202020204" pitchFamily="34" charset="0"/>
              <a:buChar char="•"/>
            </a:pPr>
            <a:r>
              <a:rPr lang="en-US" dirty="0"/>
              <a:t>Identify a professional from your Contact List 4.0 who works a full-time job, preferably in your field of study.</a:t>
            </a:r>
          </a:p>
          <a:p>
            <a:pPr marL="742950" lvl="1" indent="-285750">
              <a:buFont typeface="Arial" panose="020B0604020202020204" pitchFamily="34" charset="0"/>
              <a:buChar char="•"/>
            </a:pPr>
            <a:r>
              <a:rPr lang="en-US" dirty="0"/>
              <a:t>This person could be a relative, instructor, coach, or industry professional.</a:t>
            </a:r>
          </a:p>
          <a:p>
            <a:pPr marL="742950" lvl="1" indent="-285750">
              <a:buFont typeface="Arial" panose="020B0604020202020204" pitchFamily="34" charset="0"/>
              <a:buChar char="•"/>
            </a:pPr>
            <a:r>
              <a:rPr lang="en-US" dirty="0"/>
              <a:t>Reach out to them to confirm their availability to review your resume. You may need to contact more than one person depending on schedules.</a:t>
            </a:r>
          </a:p>
          <a:p>
            <a:pPr>
              <a:buFont typeface="+mj-lt"/>
              <a:buAutoNum type="arabicPeriod"/>
            </a:pPr>
            <a:r>
              <a:rPr lang="en-US" b="1" dirty="0"/>
              <a:t>Obtain Feedback:</a:t>
            </a:r>
            <a:endParaRPr lang="en-US" dirty="0"/>
          </a:p>
          <a:p>
            <a:pPr marL="742950" lvl="1" indent="-285750">
              <a:buFont typeface="Arial" panose="020B0604020202020204" pitchFamily="34" charset="0"/>
              <a:buChar char="•"/>
            </a:pPr>
            <a:r>
              <a:rPr lang="en-US" dirty="0"/>
              <a:t>Provide the professional with a printed copy or email version of your resume.</a:t>
            </a:r>
          </a:p>
          <a:p>
            <a:pPr marL="742950" lvl="1" indent="-285750">
              <a:buFont typeface="Arial" panose="020B0604020202020204" pitchFamily="34" charset="0"/>
              <a:buChar char="•"/>
            </a:pPr>
            <a:r>
              <a:rPr lang="en-US" dirty="0"/>
              <a:t>Request their feedback on the document. Encourage them to use red pen or provide detailed notes.</a:t>
            </a:r>
          </a:p>
          <a:p>
            <a:pPr marL="742950" lvl="1" indent="-285750">
              <a:buFont typeface="Arial" panose="020B0604020202020204" pitchFamily="34" charset="0"/>
              <a:buChar char="•"/>
            </a:pPr>
            <a:r>
              <a:rPr lang="en-US" dirty="0"/>
              <a:t>Take notes during the review or retain the marked-up version as evidence of the review.</a:t>
            </a:r>
          </a:p>
        </p:txBody>
      </p:sp>
      <p:sp>
        <p:nvSpPr>
          <p:cNvPr id="4" name="Content Placeholder 3">
            <a:extLst>
              <a:ext uri="{FF2B5EF4-FFF2-40B4-BE49-F238E27FC236}">
                <a16:creationId xmlns:a16="http://schemas.microsoft.com/office/drawing/2014/main" id="{B4F48BB0-A0CA-2730-0A0D-6F59997FD034}"/>
              </a:ext>
            </a:extLst>
          </p:cNvPr>
          <p:cNvSpPr>
            <a:spLocks noGrp="1"/>
          </p:cNvSpPr>
          <p:nvPr>
            <p:ph sz="half" idx="2"/>
          </p:nvPr>
        </p:nvSpPr>
        <p:spPr/>
        <p:txBody>
          <a:bodyPr>
            <a:normAutofit fontScale="70000" lnSpcReduction="20000"/>
          </a:bodyPr>
          <a:lstStyle/>
          <a:p>
            <a:pPr>
              <a:buFont typeface="+mj-lt"/>
              <a:buAutoNum type="arabicPeriod"/>
            </a:pPr>
            <a:r>
              <a:rPr lang="en-US" b="1" dirty="0"/>
              <a:t>Revise Your Resume:</a:t>
            </a:r>
            <a:endParaRPr lang="en-US" dirty="0"/>
          </a:p>
          <a:p>
            <a:pPr marL="742950" lvl="1" indent="-285750">
              <a:buFont typeface="Arial" panose="020B0604020202020204" pitchFamily="34" charset="0"/>
              <a:buChar char="•"/>
            </a:pPr>
            <a:r>
              <a:rPr lang="en-US" dirty="0"/>
              <a:t>Incorporate the feedback received into a revised version of your resume.</a:t>
            </a:r>
          </a:p>
          <a:p>
            <a:pPr>
              <a:buFont typeface="+mj-lt"/>
              <a:buAutoNum type="arabicPeriod"/>
            </a:pPr>
            <a:r>
              <a:rPr lang="en-US" b="1" dirty="0"/>
              <a:t>Send a Thank You Note:</a:t>
            </a:r>
            <a:endParaRPr lang="en-US" dirty="0"/>
          </a:p>
          <a:p>
            <a:pPr marL="742950" lvl="1" indent="-285750">
              <a:buFont typeface="Arial" panose="020B0604020202020204" pitchFamily="34" charset="0"/>
              <a:buChar char="•"/>
            </a:pPr>
            <a:r>
              <a:rPr lang="en-US" dirty="0"/>
              <a:t>Write and send a thank you letter to the professional who reviewed your resume, expressing appreciation for their time and insights.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285750" indent="-285750"/>
            <a:r>
              <a:rPr lang="en-US" dirty="0"/>
              <a:t>This is practice for Informational Interview question:</a:t>
            </a:r>
          </a:p>
          <a:p>
            <a:pPr marL="742950" lvl="1" indent="-285750"/>
            <a:r>
              <a:rPr lang="en-US" dirty="0"/>
              <a:t>Based on what we discussed, what recommendations would you suggest I work on for my Resume.</a:t>
            </a:r>
          </a:p>
          <a:p>
            <a:endParaRPr lang="en-US" dirty="0"/>
          </a:p>
        </p:txBody>
      </p:sp>
    </p:spTree>
    <p:extLst>
      <p:ext uri="{BB962C8B-B14F-4D97-AF65-F5344CB8AC3E}">
        <p14:creationId xmlns:p14="http://schemas.microsoft.com/office/powerpoint/2010/main" val="10143288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0FA4AC-B8B5-5413-212D-04A81AAA4D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B109B3-FE04-553C-4D85-85F5FB3CA73A}"/>
              </a:ext>
            </a:extLst>
          </p:cNvPr>
          <p:cNvSpPr>
            <a:spLocks noGrp="1"/>
          </p:cNvSpPr>
          <p:nvPr>
            <p:ph type="title"/>
          </p:nvPr>
        </p:nvSpPr>
        <p:spPr/>
        <p:txBody>
          <a:bodyPr/>
          <a:lstStyle/>
          <a:p>
            <a:r>
              <a:rPr lang="en-US" dirty="0"/>
              <a:t>Info </a:t>
            </a:r>
            <a:r>
              <a:rPr lang="en-US" dirty="0" err="1"/>
              <a:t>Itnrvw</a:t>
            </a:r>
            <a:r>
              <a:rPr lang="en-US" dirty="0"/>
              <a:t> Prep 2.1	Ask for interview</a:t>
            </a:r>
          </a:p>
        </p:txBody>
      </p:sp>
      <p:sp>
        <p:nvSpPr>
          <p:cNvPr id="3" name="Content Placeholder 2">
            <a:extLst>
              <a:ext uri="{FF2B5EF4-FFF2-40B4-BE49-F238E27FC236}">
                <a16:creationId xmlns:a16="http://schemas.microsoft.com/office/drawing/2014/main" id="{8718D779-6E2D-E713-2D42-1A521DDB938A}"/>
              </a:ext>
            </a:extLst>
          </p:cNvPr>
          <p:cNvSpPr>
            <a:spLocks noGrp="1"/>
          </p:cNvSpPr>
          <p:nvPr>
            <p:ph sz="half" idx="1"/>
          </p:nvPr>
        </p:nvSpPr>
        <p:spPr/>
        <p:txBody>
          <a:bodyPr>
            <a:normAutofit fontScale="85000" lnSpcReduction="20000"/>
          </a:bodyPr>
          <a:lstStyle/>
          <a:p>
            <a:pPr>
              <a:buFont typeface="Arial" panose="020B0604020202020204" pitchFamily="34" charset="0"/>
              <a:buChar char="•"/>
            </a:pPr>
            <a:r>
              <a:rPr lang="en-US" b="1" dirty="0"/>
              <a:t>Basic Information:</a:t>
            </a:r>
            <a:endParaRPr lang="en-US" dirty="0"/>
          </a:p>
          <a:p>
            <a:pPr marL="742950" lvl="1" indent="-285750">
              <a:buFont typeface="Arial" panose="020B0604020202020204" pitchFamily="34" charset="0"/>
              <a:buChar char="•"/>
            </a:pPr>
            <a:r>
              <a:rPr lang="en-US" dirty="0"/>
              <a:t>Professional Name:</a:t>
            </a:r>
          </a:p>
          <a:p>
            <a:pPr marL="742950" lvl="1" indent="-285750">
              <a:buFont typeface="Arial" panose="020B0604020202020204" pitchFamily="34" charset="0"/>
              <a:buChar char="•"/>
            </a:pPr>
            <a:r>
              <a:rPr lang="en-US" dirty="0"/>
              <a:t>Major/Field of Study:</a:t>
            </a:r>
          </a:p>
          <a:p>
            <a:pPr>
              <a:buFont typeface="Arial" panose="020B0604020202020204" pitchFamily="34" charset="0"/>
              <a:buChar char="•"/>
            </a:pPr>
            <a:r>
              <a:rPr lang="en-US" b="1" dirty="0"/>
              <a:t>Who is Your Professional?</a:t>
            </a:r>
            <a:endParaRPr lang="en-US" dirty="0"/>
          </a:p>
          <a:p>
            <a:pPr marL="742950" lvl="1" indent="-285750">
              <a:buFont typeface="Arial" panose="020B0604020202020204" pitchFamily="34" charset="0"/>
              <a:buChar char="•"/>
            </a:pPr>
            <a:r>
              <a:rPr lang="en-US" dirty="0"/>
              <a:t>Research their background and summarize their current role.</a:t>
            </a:r>
          </a:p>
          <a:p>
            <a:pPr>
              <a:buFont typeface="Arial" panose="020B0604020202020204" pitchFamily="34" charset="0"/>
              <a:buChar char="•"/>
            </a:pPr>
            <a:r>
              <a:rPr lang="en-US" b="1" dirty="0"/>
              <a:t>Fill in the following details:</a:t>
            </a:r>
            <a:endParaRPr lang="en-US" dirty="0"/>
          </a:p>
          <a:p>
            <a:pPr marL="742950" lvl="1" indent="-285750">
              <a:buFont typeface="Arial" panose="020B0604020202020204" pitchFamily="34" charset="0"/>
              <a:buChar char="•"/>
            </a:pPr>
            <a:r>
              <a:rPr lang="en-US" dirty="0"/>
              <a:t>Company Name:</a:t>
            </a:r>
          </a:p>
          <a:p>
            <a:pPr marL="742950" lvl="1" indent="-285750">
              <a:buFont typeface="Arial" panose="020B0604020202020204" pitchFamily="34" charset="0"/>
              <a:buChar char="•"/>
            </a:pPr>
            <a:r>
              <a:rPr lang="en-US" dirty="0"/>
              <a:t>Current Job Title/Position:</a:t>
            </a:r>
          </a:p>
          <a:p>
            <a:pPr marL="742950" lvl="1" indent="-285750">
              <a:buFont typeface="Arial" panose="020B0604020202020204" pitchFamily="34" charset="0"/>
              <a:buChar char="•"/>
            </a:pPr>
            <a:r>
              <a:rPr lang="en-US" dirty="0"/>
              <a:t>Current Location:</a:t>
            </a:r>
          </a:p>
          <a:p>
            <a:pPr marL="1143000" lvl="2" indent="-228600">
              <a:buFont typeface="Arial" panose="020B0604020202020204" pitchFamily="34" charset="0"/>
              <a:buChar char="•"/>
            </a:pPr>
            <a:r>
              <a:rPr lang="en-US" dirty="0"/>
              <a:t>Additional Contact Information: Email and Phone Number:</a:t>
            </a:r>
          </a:p>
          <a:p>
            <a:pPr marL="742950" lvl="1" indent="-285750">
              <a:buFont typeface="Arial" panose="020B0604020202020204" pitchFamily="34" charset="0"/>
              <a:buChar char="•"/>
            </a:pPr>
            <a:r>
              <a:rPr lang="en-US" dirty="0"/>
              <a:t>Your Preparation:</a:t>
            </a:r>
          </a:p>
          <a:p>
            <a:r>
              <a:rPr lang="en-US" b="1" dirty="0"/>
              <a:t>Schedule Time for Interview </a:t>
            </a:r>
          </a:p>
          <a:p>
            <a:endParaRPr lang="en-US" dirty="0"/>
          </a:p>
        </p:txBody>
      </p:sp>
      <p:pic>
        <p:nvPicPr>
          <p:cNvPr id="5" name="Content Placeholder 4">
            <a:extLst>
              <a:ext uri="{FF2B5EF4-FFF2-40B4-BE49-F238E27FC236}">
                <a16:creationId xmlns:a16="http://schemas.microsoft.com/office/drawing/2014/main" id="{94BB4191-C6AB-0478-CD83-864CD340CDDC}"/>
              </a:ext>
            </a:extLst>
          </p:cNvPr>
          <p:cNvPicPr>
            <a:picLocks noGrp="1" noChangeAspect="1"/>
          </p:cNvPicPr>
          <p:nvPr>
            <p:ph sz="half" idx="2"/>
          </p:nvPr>
        </p:nvPicPr>
        <p:blipFill>
          <a:blip r:embed="rId2"/>
          <a:stretch>
            <a:fillRect/>
          </a:stretch>
        </p:blipFill>
        <p:spPr>
          <a:xfrm>
            <a:off x="7223934" y="1825625"/>
            <a:ext cx="3078132" cy="4351338"/>
          </a:xfrm>
          <a:prstGeom prst="rect">
            <a:avLst/>
          </a:prstGeom>
        </p:spPr>
      </p:pic>
    </p:spTree>
    <p:extLst>
      <p:ext uri="{BB962C8B-B14F-4D97-AF65-F5344CB8AC3E}">
        <p14:creationId xmlns:p14="http://schemas.microsoft.com/office/powerpoint/2010/main" val="3440772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C9770-5C57-46F4-6596-04B6609FBA91}"/>
              </a:ext>
            </a:extLst>
          </p:cNvPr>
          <p:cNvSpPr>
            <a:spLocks noGrp="1"/>
          </p:cNvSpPr>
          <p:nvPr>
            <p:ph type="title"/>
          </p:nvPr>
        </p:nvSpPr>
        <p:spPr/>
        <p:txBody>
          <a:bodyPr/>
          <a:lstStyle/>
          <a:p>
            <a:r>
              <a:rPr lang="en-US"/>
              <a:t>Class Bucks</a:t>
            </a:r>
          </a:p>
        </p:txBody>
      </p:sp>
      <p:sp>
        <p:nvSpPr>
          <p:cNvPr id="4" name="Text Placeholder 3">
            <a:extLst>
              <a:ext uri="{FF2B5EF4-FFF2-40B4-BE49-F238E27FC236}">
                <a16:creationId xmlns:a16="http://schemas.microsoft.com/office/drawing/2014/main" id="{12D1386E-58E3-DC24-381E-416979CF1BEB}"/>
              </a:ext>
            </a:extLst>
          </p:cNvPr>
          <p:cNvSpPr>
            <a:spLocks noGrp="1"/>
          </p:cNvSpPr>
          <p:nvPr>
            <p:ph type="body" idx="1"/>
          </p:nvPr>
        </p:nvSpPr>
        <p:spPr/>
        <p:txBody>
          <a:bodyPr/>
          <a:lstStyle/>
          <a:p>
            <a:r>
              <a:rPr lang="en-US"/>
              <a:t>One Class Buck for each activity:</a:t>
            </a:r>
          </a:p>
        </p:txBody>
      </p:sp>
      <p:sp>
        <p:nvSpPr>
          <p:cNvPr id="5" name="Content Placeholder 4">
            <a:extLst>
              <a:ext uri="{FF2B5EF4-FFF2-40B4-BE49-F238E27FC236}">
                <a16:creationId xmlns:a16="http://schemas.microsoft.com/office/drawing/2014/main" id="{4028FDA0-B86C-B5D3-F129-8ADF88D16E60}"/>
              </a:ext>
            </a:extLst>
          </p:cNvPr>
          <p:cNvSpPr>
            <a:spLocks noGrp="1"/>
          </p:cNvSpPr>
          <p:nvPr>
            <p:ph sz="half" idx="2"/>
          </p:nvPr>
        </p:nvSpPr>
        <p:spPr/>
        <p:txBody>
          <a:bodyPr>
            <a:normAutofit fontScale="92500" lnSpcReduction="20000"/>
          </a:bodyPr>
          <a:lstStyle/>
          <a:p>
            <a:r>
              <a:rPr lang="en-US" dirty="0"/>
              <a:t>School Resource: </a:t>
            </a:r>
          </a:p>
          <a:p>
            <a:pPr lvl="1"/>
            <a:r>
              <a:rPr lang="en-US" dirty="0"/>
              <a:t>Arts, Sports/Fitness, Health </a:t>
            </a:r>
            <a:r>
              <a:rPr lang="en-US" dirty="0" err="1"/>
              <a:t>Srv</a:t>
            </a:r>
            <a:r>
              <a:rPr lang="en-US" dirty="0"/>
              <a:t>, Points of Interest</a:t>
            </a:r>
          </a:p>
          <a:p>
            <a:r>
              <a:rPr lang="en-US" dirty="0"/>
              <a:t>Academic Resources:</a:t>
            </a:r>
          </a:p>
          <a:p>
            <a:pPr lvl="1"/>
            <a:r>
              <a:rPr lang="en-US" dirty="0"/>
              <a:t>Tutoring: Lab or Library: </a:t>
            </a:r>
            <a:r>
              <a:rPr lang="en-US" sz="2000" b="0" i="0" u="none" strike="noStrike" dirty="0">
                <a:effectLst/>
                <a:latin typeface="Aptos" panose="020B0004020202020204" pitchFamily="34" charset="0"/>
              </a:rPr>
              <a:t>Tuesday, Thursday, Friday 3:30-6:30, STC375/385/394/384, CSE Volunteer Tutor Lab</a:t>
            </a:r>
            <a:endParaRPr lang="en-US" dirty="0"/>
          </a:p>
          <a:p>
            <a:r>
              <a:rPr lang="en-US" dirty="0"/>
              <a:t>Department Services</a:t>
            </a:r>
          </a:p>
          <a:p>
            <a:pPr lvl="1"/>
            <a:r>
              <a:rPr lang="en-US" b="0" i="0" u="none" strike="noStrike" dirty="0">
                <a:effectLst/>
                <a:latin typeface="Aptos" panose="020B0004020202020204" pitchFamily="34" charset="0"/>
              </a:rPr>
              <a:t>Computing Society: 5:00-5:30, STC375/385/394/384, </a:t>
            </a:r>
          </a:p>
          <a:p>
            <a:pPr lvl="1"/>
            <a:r>
              <a:rPr lang="en-US" dirty="0">
                <a:latin typeface="Aptos" panose="020B0004020202020204" pitchFamily="34" charset="0"/>
              </a:rPr>
              <a:t>Forum: Thurs: 11:30</a:t>
            </a:r>
          </a:p>
          <a:p>
            <a:pPr lvl="1"/>
            <a:endParaRPr lang="en-US" dirty="0"/>
          </a:p>
        </p:txBody>
      </p:sp>
      <p:sp>
        <p:nvSpPr>
          <p:cNvPr id="6" name="Text Placeholder 5">
            <a:extLst>
              <a:ext uri="{FF2B5EF4-FFF2-40B4-BE49-F238E27FC236}">
                <a16:creationId xmlns:a16="http://schemas.microsoft.com/office/drawing/2014/main" id="{41419726-D852-88D2-DC6A-395B146DA3A4}"/>
              </a:ext>
            </a:extLst>
          </p:cNvPr>
          <p:cNvSpPr>
            <a:spLocks noGrp="1"/>
          </p:cNvSpPr>
          <p:nvPr>
            <p:ph type="body" sz="quarter" idx="3"/>
          </p:nvPr>
        </p:nvSpPr>
        <p:spPr/>
        <p:txBody>
          <a:bodyPr/>
          <a:lstStyle/>
          <a:p>
            <a:r>
              <a:rPr lang="en-US" dirty="0">
                <a:solidFill>
                  <a:srgbClr val="00B050"/>
                </a:solidFill>
              </a:rPr>
              <a:t>Please have your count ready when I come by.</a:t>
            </a:r>
          </a:p>
        </p:txBody>
      </p:sp>
      <p:sp>
        <p:nvSpPr>
          <p:cNvPr id="7" name="Content Placeholder 6">
            <a:extLst>
              <a:ext uri="{FF2B5EF4-FFF2-40B4-BE49-F238E27FC236}">
                <a16:creationId xmlns:a16="http://schemas.microsoft.com/office/drawing/2014/main" id="{782B393F-1032-D996-BA1F-9FB0156823E0}"/>
              </a:ext>
            </a:extLst>
          </p:cNvPr>
          <p:cNvSpPr>
            <a:spLocks noGrp="1"/>
          </p:cNvSpPr>
          <p:nvPr>
            <p:ph sz="quarter" idx="4"/>
          </p:nvPr>
        </p:nvSpPr>
        <p:spPr>
          <a:xfrm>
            <a:off x="6172200" y="2505074"/>
            <a:ext cx="5183188" cy="4352925"/>
          </a:xfrm>
        </p:spPr>
        <p:txBody>
          <a:bodyPr>
            <a:normAutofit fontScale="92500" lnSpcReduction="20000"/>
          </a:bodyPr>
          <a:lstStyle/>
          <a:p>
            <a:r>
              <a:rPr lang="en-US" dirty="0"/>
              <a:t>Experience: </a:t>
            </a:r>
          </a:p>
          <a:p>
            <a:pPr lvl="1"/>
            <a:r>
              <a:rPr lang="en-US" dirty="0"/>
              <a:t>Career Center </a:t>
            </a:r>
          </a:p>
          <a:p>
            <a:pPr lvl="1"/>
            <a:r>
              <a:rPr lang="en-US" dirty="0"/>
              <a:t>Work (every 4 </a:t>
            </a:r>
            <a:r>
              <a:rPr lang="en-US" dirty="0" err="1"/>
              <a:t>hrs</a:t>
            </a:r>
            <a:r>
              <a:rPr lang="en-US" dirty="0"/>
              <a:t>)</a:t>
            </a:r>
          </a:p>
          <a:p>
            <a:pPr lvl="1"/>
            <a:r>
              <a:rPr lang="en-US" dirty="0"/>
              <a:t>Networking &amp; Informational Interviews</a:t>
            </a:r>
          </a:p>
          <a:p>
            <a:r>
              <a:rPr lang="en-US" dirty="0">
                <a:latin typeface="Aptos" panose="020B0004020202020204" pitchFamily="34" charset="0"/>
              </a:rPr>
              <a:t>Personal Growth</a:t>
            </a:r>
          </a:p>
          <a:p>
            <a:pPr lvl="1"/>
            <a:r>
              <a:rPr lang="en-US" dirty="0"/>
              <a:t>Disciples of Christ: Church, Devo, FHE</a:t>
            </a:r>
          </a:p>
          <a:p>
            <a:pPr lvl="1"/>
            <a:r>
              <a:rPr lang="en-US" b="0" i="0" u="none" strike="noStrike" dirty="0">
                <a:effectLst/>
                <a:latin typeface="Aptos" panose="020B0004020202020204" pitchFamily="34" charset="0"/>
              </a:rPr>
              <a:t>Dating, Workshops, Books, </a:t>
            </a:r>
          </a:p>
          <a:p>
            <a:pPr lvl="1"/>
            <a:endParaRPr lang="en-US" dirty="0"/>
          </a:p>
        </p:txBody>
      </p:sp>
      <p:sp>
        <p:nvSpPr>
          <p:cNvPr id="9" name="TextBox 8">
            <a:extLst>
              <a:ext uri="{FF2B5EF4-FFF2-40B4-BE49-F238E27FC236}">
                <a16:creationId xmlns:a16="http://schemas.microsoft.com/office/drawing/2014/main" id="{5CD3442E-FAD0-5538-5C76-B2659C754FCD}"/>
              </a:ext>
            </a:extLst>
          </p:cNvPr>
          <p:cNvSpPr txBox="1"/>
          <p:nvPr/>
        </p:nvSpPr>
        <p:spPr>
          <a:xfrm>
            <a:off x="6542315" y="299005"/>
            <a:ext cx="4060371" cy="369332"/>
          </a:xfrm>
          <a:prstGeom prst="rect">
            <a:avLst/>
          </a:prstGeom>
          <a:noFill/>
        </p:spPr>
        <p:txBody>
          <a:bodyPr wrap="square">
            <a:spAutoFit/>
          </a:bodyPr>
          <a:lstStyle/>
          <a:p>
            <a:r>
              <a:rPr lang="en-US">
                <a:hlinkClick r:id="rId2"/>
              </a:rPr>
              <a:t>https://ibelong.byui.edu/home_login</a:t>
            </a:r>
            <a:r>
              <a:rPr lang="en-US"/>
              <a:t> </a:t>
            </a:r>
          </a:p>
        </p:txBody>
      </p:sp>
      <p:pic>
        <p:nvPicPr>
          <p:cNvPr id="3" name="Picture 2">
            <a:extLst>
              <a:ext uri="{FF2B5EF4-FFF2-40B4-BE49-F238E27FC236}">
                <a16:creationId xmlns:a16="http://schemas.microsoft.com/office/drawing/2014/main" id="{27687A30-034E-5A34-74A8-1EE68A34AEEF}"/>
              </a:ext>
            </a:extLst>
          </p:cNvPr>
          <p:cNvPicPr>
            <a:picLocks noChangeAspect="1"/>
          </p:cNvPicPr>
          <p:nvPr/>
        </p:nvPicPr>
        <p:blipFill>
          <a:blip r:embed="rId3"/>
          <a:stretch>
            <a:fillRect/>
          </a:stretch>
        </p:blipFill>
        <p:spPr>
          <a:xfrm>
            <a:off x="9329195" y="0"/>
            <a:ext cx="2862805" cy="1600466"/>
          </a:xfrm>
          <a:prstGeom prst="rect">
            <a:avLst/>
          </a:prstGeom>
        </p:spPr>
      </p:pic>
    </p:spTree>
    <p:extLst>
      <p:ext uri="{BB962C8B-B14F-4D97-AF65-F5344CB8AC3E}">
        <p14:creationId xmlns:p14="http://schemas.microsoft.com/office/powerpoint/2010/main" val="330373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AFDAA-B811-7A1D-D22F-3866E5990202}"/>
              </a:ext>
            </a:extLst>
          </p:cNvPr>
          <p:cNvSpPr>
            <a:spLocks noGrp="1"/>
          </p:cNvSpPr>
          <p:nvPr>
            <p:ph type="title"/>
          </p:nvPr>
        </p:nvSpPr>
        <p:spPr/>
        <p:txBody>
          <a:bodyPr/>
          <a:lstStyle/>
          <a:p>
            <a:r>
              <a:rPr lang="en-US" dirty="0"/>
              <a:t>Info </a:t>
            </a:r>
            <a:r>
              <a:rPr lang="en-US" dirty="0" err="1"/>
              <a:t>Itnrvw</a:t>
            </a:r>
            <a:r>
              <a:rPr lang="en-US" dirty="0"/>
              <a:t> Prep 2.1	Ask for interview</a:t>
            </a:r>
          </a:p>
        </p:txBody>
      </p:sp>
      <p:sp>
        <p:nvSpPr>
          <p:cNvPr id="3" name="Content Placeholder 2">
            <a:extLst>
              <a:ext uri="{FF2B5EF4-FFF2-40B4-BE49-F238E27FC236}">
                <a16:creationId xmlns:a16="http://schemas.microsoft.com/office/drawing/2014/main" id="{13F827C7-D9E9-92E3-C6FB-67ADED43D3B0}"/>
              </a:ext>
            </a:extLst>
          </p:cNvPr>
          <p:cNvSpPr>
            <a:spLocks noGrp="1"/>
          </p:cNvSpPr>
          <p:nvPr>
            <p:ph sz="half" idx="1"/>
          </p:nvPr>
        </p:nvSpPr>
        <p:spPr/>
        <p:txBody>
          <a:bodyPr>
            <a:normAutofit fontScale="55000" lnSpcReduction="20000"/>
          </a:bodyPr>
          <a:lstStyle/>
          <a:p>
            <a:pPr>
              <a:buFont typeface="Arial" panose="020B0604020202020204" pitchFamily="34" charset="0"/>
              <a:buChar char="•"/>
            </a:pPr>
            <a:r>
              <a:rPr lang="en-US" dirty="0"/>
              <a:t>Positive Questions: You want to know something about the company, project and job that you can’t find out from online resources.</a:t>
            </a:r>
          </a:p>
          <a:p>
            <a:pPr lvl="1"/>
            <a:r>
              <a:rPr lang="en-US" dirty="0"/>
              <a:t>1</a:t>
            </a:r>
            <a:r>
              <a:rPr lang="en-US" baseline="30000" dirty="0"/>
              <a:t>st</a:t>
            </a:r>
            <a:r>
              <a:rPr lang="en-US" dirty="0"/>
              <a:t> Q: What they like about their job?</a:t>
            </a:r>
          </a:p>
          <a:p>
            <a:pPr lvl="1"/>
            <a:r>
              <a:rPr lang="en-US" dirty="0"/>
              <a:t>2</a:t>
            </a:r>
            <a:r>
              <a:rPr lang="en-US" baseline="30000" dirty="0"/>
              <a:t>nd</a:t>
            </a:r>
            <a:r>
              <a:rPr lang="en-US" dirty="0"/>
              <a:t> Q: Any additional follow-on questions you prepared.</a:t>
            </a:r>
          </a:p>
          <a:p>
            <a:pPr lvl="2"/>
            <a:r>
              <a:rPr lang="en-US" dirty="0"/>
              <a:t>Review Resume “Based on what you have told me so far, could you take a look at my resume, and provide any suggestions that would help me out professionally?”</a:t>
            </a:r>
          </a:p>
          <a:p>
            <a:pPr lvl="2"/>
            <a:r>
              <a:rPr lang="en-US" dirty="0"/>
              <a:t>Additional Companies/Professionals to Contact: As part of networking you need to expand your opportunities to talk to other professionals. Ask to grow your network, by asking your network for contacts.</a:t>
            </a:r>
          </a:p>
          <a:p>
            <a:pPr lvl="1"/>
            <a:r>
              <a:rPr lang="en-US" dirty="0"/>
              <a:t>Ask: Who else should I talk to or interview</a:t>
            </a:r>
          </a:p>
          <a:p>
            <a:r>
              <a:rPr lang="en-US" dirty="0"/>
              <a:t>What two things did they mention that I should include in my ‘thank you’ note? Look over your notes and determine two follows up actions that you will take. If you can’t, remind your contact that you will follow up with an updated resume and if there is another assignment that you should work on. So put at least two bullets space for </a:t>
            </a:r>
          </a:p>
          <a:p>
            <a:pPr marL="742950" lvl="1" indent="-285750">
              <a:buFont typeface="Arial" panose="020B0604020202020204" pitchFamily="34" charset="0"/>
              <a:buChar char="•"/>
            </a:pPr>
            <a:r>
              <a:rPr lang="en-US" dirty="0"/>
              <a:t>Resume: ____, and</a:t>
            </a:r>
          </a:p>
          <a:p>
            <a:pPr marL="742950" lvl="1" indent="-285750">
              <a:buFont typeface="Arial" panose="020B0604020202020204" pitchFamily="34" charset="0"/>
              <a:buChar char="•"/>
            </a:pPr>
            <a:r>
              <a:rPr lang="en-US" dirty="0"/>
              <a:t>Action Item: ___</a:t>
            </a:r>
          </a:p>
          <a:p>
            <a:endParaRPr lang="en-US" dirty="0"/>
          </a:p>
        </p:txBody>
      </p:sp>
      <p:pic>
        <p:nvPicPr>
          <p:cNvPr id="5" name="Content Placeholder 4">
            <a:extLst>
              <a:ext uri="{FF2B5EF4-FFF2-40B4-BE49-F238E27FC236}">
                <a16:creationId xmlns:a16="http://schemas.microsoft.com/office/drawing/2014/main" id="{D148CBAD-92E4-7439-7407-76DA070D6012}"/>
              </a:ext>
            </a:extLst>
          </p:cNvPr>
          <p:cNvPicPr>
            <a:picLocks noGrp="1" noChangeAspect="1"/>
          </p:cNvPicPr>
          <p:nvPr>
            <p:ph sz="half" idx="2"/>
          </p:nvPr>
        </p:nvPicPr>
        <p:blipFill>
          <a:blip r:embed="rId2"/>
          <a:stretch>
            <a:fillRect/>
          </a:stretch>
        </p:blipFill>
        <p:spPr>
          <a:xfrm>
            <a:off x="7223934" y="1825625"/>
            <a:ext cx="3078132" cy="4351338"/>
          </a:xfrm>
          <a:prstGeom prst="rect">
            <a:avLst/>
          </a:prstGeom>
        </p:spPr>
      </p:pic>
    </p:spTree>
    <p:extLst>
      <p:ext uri="{BB962C8B-B14F-4D97-AF65-F5344CB8AC3E}">
        <p14:creationId xmlns:p14="http://schemas.microsoft.com/office/powerpoint/2010/main" val="33581768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26F8E8-9E35-2E4E-90A0-1CBB65E592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9AAAEB-3DA0-B259-791A-01AB6113A8D1}"/>
              </a:ext>
            </a:extLst>
          </p:cNvPr>
          <p:cNvSpPr>
            <a:spLocks noGrp="1"/>
          </p:cNvSpPr>
          <p:nvPr>
            <p:ph type="title"/>
          </p:nvPr>
        </p:nvSpPr>
        <p:spPr/>
        <p:txBody>
          <a:bodyPr/>
          <a:lstStyle/>
          <a:p>
            <a:r>
              <a:rPr lang="en-US" dirty="0"/>
              <a:t>Info </a:t>
            </a:r>
            <a:r>
              <a:rPr lang="en-US" dirty="0" err="1"/>
              <a:t>Itnrvw</a:t>
            </a:r>
            <a:r>
              <a:rPr lang="en-US" dirty="0"/>
              <a:t> Prep 2.1	Ask for interview</a:t>
            </a:r>
          </a:p>
        </p:txBody>
      </p:sp>
      <p:sp>
        <p:nvSpPr>
          <p:cNvPr id="3" name="Content Placeholder 2">
            <a:extLst>
              <a:ext uri="{FF2B5EF4-FFF2-40B4-BE49-F238E27FC236}">
                <a16:creationId xmlns:a16="http://schemas.microsoft.com/office/drawing/2014/main" id="{C5AB5539-D51D-158D-70E1-D325FEC04726}"/>
              </a:ext>
            </a:extLst>
          </p:cNvPr>
          <p:cNvSpPr>
            <a:spLocks noGrp="1"/>
          </p:cNvSpPr>
          <p:nvPr>
            <p:ph sz="half" idx="1"/>
          </p:nvPr>
        </p:nvSpPr>
        <p:spPr/>
        <p:txBody>
          <a:bodyPr>
            <a:normAutofit/>
          </a:bodyPr>
          <a:lstStyle/>
          <a:p>
            <a:pPr>
              <a:buFont typeface="Arial" panose="020B0604020202020204" pitchFamily="34" charset="0"/>
              <a:buChar char="•"/>
            </a:pPr>
            <a:r>
              <a:rPr lang="en-US" b="1" dirty="0"/>
              <a:t>If you fail to plan, you …</a:t>
            </a:r>
          </a:p>
          <a:p>
            <a:pPr>
              <a:buFont typeface="Arial" panose="020B0604020202020204" pitchFamily="34" charset="0"/>
              <a:buChar char="•"/>
            </a:pPr>
            <a:endParaRPr lang="en-US" b="1" dirty="0"/>
          </a:p>
          <a:p>
            <a:pPr>
              <a:buFont typeface="Arial" panose="020B0604020202020204" pitchFamily="34" charset="0"/>
              <a:buChar char="•"/>
            </a:pPr>
            <a:r>
              <a:rPr lang="en-US" b="1" dirty="0"/>
              <a:t>Follow-up Plan </a:t>
            </a:r>
            <a:r>
              <a:rPr lang="en-US" dirty="0"/>
              <a:t>Start off with the following checklists, and as you learn more as you conduct the interview. </a:t>
            </a:r>
          </a:p>
          <a:p>
            <a:pPr marL="742950" lvl="1" indent="-285750">
              <a:buFont typeface="Arial" panose="020B0604020202020204" pitchFamily="34" charset="0"/>
              <a:buChar char="•"/>
            </a:pPr>
            <a:r>
              <a:rPr lang="en-US" dirty="0"/>
              <a:t>[ ] Thank you note</a:t>
            </a:r>
          </a:p>
          <a:p>
            <a:pPr marL="742950" lvl="1" indent="-285750">
              <a:buFont typeface="Arial" panose="020B0604020202020204" pitchFamily="34" charset="0"/>
              <a:buChar char="•"/>
            </a:pPr>
            <a:r>
              <a:rPr lang="en-US" dirty="0"/>
              <a:t>[ ] Resume update</a:t>
            </a:r>
          </a:p>
          <a:p>
            <a:pPr marL="742950" lvl="1" indent="-285750">
              <a:buFont typeface="Arial" panose="020B0604020202020204" pitchFamily="34" charset="0"/>
              <a:buChar char="•"/>
            </a:pPr>
            <a:r>
              <a:rPr lang="en-US" dirty="0"/>
              <a:t>[ ] Lessons learned</a:t>
            </a:r>
          </a:p>
          <a:p>
            <a:pPr marL="742950" lvl="1" indent="-285750">
              <a:buFont typeface="Arial" panose="020B0604020202020204" pitchFamily="34" charset="0"/>
              <a:buChar char="•"/>
            </a:pPr>
            <a:r>
              <a:rPr lang="en-US" dirty="0"/>
              <a:t>[..] Additional Insights</a:t>
            </a:r>
          </a:p>
          <a:p>
            <a:endParaRPr lang="en-US" dirty="0"/>
          </a:p>
        </p:txBody>
      </p:sp>
      <p:pic>
        <p:nvPicPr>
          <p:cNvPr id="5" name="Content Placeholder 4">
            <a:extLst>
              <a:ext uri="{FF2B5EF4-FFF2-40B4-BE49-F238E27FC236}">
                <a16:creationId xmlns:a16="http://schemas.microsoft.com/office/drawing/2014/main" id="{EBA164F7-1646-7BA4-224E-34F82F10B806}"/>
              </a:ext>
            </a:extLst>
          </p:cNvPr>
          <p:cNvPicPr>
            <a:picLocks noGrp="1" noChangeAspect="1"/>
          </p:cNvPicPr>
          <p:nvPr>
            <p:ph sz="half" idx="2"/>
          </p:nvPr>
        </p:nvPicPr>
        <p:blipFill>
          <a:blip r:embed="rId2"/>
          <a:stretch>
            <a:fillRect/>
          </a:stretch>
        </p:blipFill>
        <p:spPr>
          <a:xfrm>
            <a:off x="7223934" y="1825625"/>
            <a:ext cx="3078132" cy="4351338"/>
          </a:xfrm>
          <a:prstGeom prst="rect">
            <a:avLst/>
          </a:prstGeom>
        </p:spPr>
      </p:pic>
    </p:spTree>
    <p:extLst>
      <p:ext uri="{BB962C8B-B14F-4D97-AF65-F5344CB8AC3E}">
        <p14:creationId xmlns:p14="http://schemas.microsoft.com/office/powerpoint/2010/main" val="18432983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17DE0-193C-4132-A464-14F75D5A5EBD}"/>
              </a:ext>
            </a:extLst>
          </p:cNvPr>
          <p:cNvSpPr>
            <a:spLocks noGrp="1"/>
          </p:cNvSpPr>
          <p:nvPr>
            <p:ph type="title"/>
          </p:nvPr>
        </p:nvSpPr>
        <p:spPr/>
        <p:txBody>
          <a:bodyPr/>
          <a:lstStyle/>
          <a:p>
            <a:r>
              <a:rPr lang="en-US" dirty="0"/>
              <a:t>Week 03: Module 05 (Fri-Mon): Upcoming</a:t>
            </a:r>
          </a:p>
        </p:txBody>
      </p:sp>
      <p:sp>
        <p:nvSpPr>
          <p:cNvPr id="3" name="Content Placeholder 2">
            <a:extLst>
              <a:ext uri="{FF2B5EF4-FFF2-40B4-BE49-F238E27FC236}">
                <a16:creationId xmlns:a16="http://schemas.microsoft.com/office/drawing/2014/main" id="{2D888D68-CC5D-CDEE-8275-DCE73B74C797}"/>
              </a:ext>
            </a:extLst>
          </p:cNvPr>
          <p:cNvSpPr>
            <a:spLocks noGrp="1"/>
          </p:cNvSpPr>
          <p:nvPr>
            <p:ph idx="1"/>
          </p:nvPr>
        </p:nvSpPr>
        <p:spPr/>
        <p:txBody>
          <a:bodyPr>
            <a:normAutofit/>
          </a:bodyPr>
          <a:lstStyle/>
          <a:p>
            <a:r>
              <a:rPr lang="en-US" b="1" dirty="0"/>
              <a:t>Confidence 5.0 </a:t>
            </a:r>
          </a:p>
          <a:p>
            <a:pPr lvl="1"/>
            <a:r>
              <a:rPr lang="en-US" dirty="0"/>
              <a:t>BYUI Connect 3.0: 		1.0: Login-&gt; 2.0: </a:t>
            </a:r>
            <a:r>
              <a:rPr lang="en-US" dirty="0" err="1"/>
              <a:t>Opt</a:t>
            </a:r>
            <a:r>
              <a:rPr lang="en-US" dirty="0"/>
              <a:t>-&gt;</a:t>
            </a:r>
            <a:br>
              <a:rPr lang="en-US" dirty="0"/>
            </a:br>
            <a:r>
              <a:rPr lang="en-US" dirty="0"/>
              <a:t>				3.0: Building Mentorship and Group Engagement. </a:t>
            </a:r>
          </a:p>
          <a:p>
            <a:pPr lvl="1"/>
            <a:r>
              <a:rPr lang="en-US" dirty="0"/>
              <a:t>Elevator Pitch 5.0: 		Pitch 59</a:t>
            </a:r>
          </a:p>
          <a:p>
            <a:r>
              <a:rPr lang="en-US" b="1" dirty="0"/>
              <a:t>Connectivity 5.0</a:t>
            </a:r>
          </a:p>
          <a:p>
            <a:pPr lvl="1"/>
            <a:r>
              <a:rPr lang="en-US" dirty="0"/>
              <a:t>Employer List 3.2 		2nd of Five Dossiers. </a:t>
            </a:r>
          </a:p>
          <a:p>
            <a:pPr lvl="1"/>
            <a:r>
              <a:rPr lang="en-US" dirty="0"/>
              <a:t>Network Contact List 3.2 	Profiles. </a:t>
            </a:r>
          </a:p>
          <a:p>
            <a:r>
              <a:rPr lang="en-US" b="1" dirty="0"/>
              <a:t>Professionalism 5.0 </a:t>
            </a:r>
          </a:p>
          <a:p>
            <a:pPr lvl="1"/>
            <a:r>
              <a:rPr lang="en-US" dirty="0"/>
              <a:t>Informational Interview 3.1	Scheduled Interview</a:t>
            </a:r>
          </a:p>
          <a:p>
            <a:pPr lvl="1"/>
            <a:r>
              <a:rPr lang="en-US"/>
              <a:t>Info Interviews </a:t>
            </a:r>
            <a:r>
              <a:rPr lang="en-US" dirty="0"/>
              <a:t>Prep 2.2 	Prepare Form</a:t>
            </a:r>
          </a:p>
          <a:p>
            <a:pPr marL="0" indent="0">
              <a:buNone/>
            </a:pPr>
            <a:endParaRPr lang="en-US" dirty="0"/>
          </a:p>
        </p:txBody>
      </p:sp>
    </p:spTree>
    <p:extLst>
      <p:ext uri="{BB962C8B-B14F-4D97-AF65-F5344CB8AC3E}">
        <p14:creationId xmlns:p14="http://schemas.microsoft.com/office/powerpoint/2010/main" val="24047331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364CF-6FA0-CB2D-1FEA-34A7401D0F4D}"/>
              </a:ext>
            </a:extLst>
          </p:cNvPr>
          <p:cNvSpPr>
            <a:spLocks noGrp="1"/>
          </p:cNvSpPr>
          <p:nvPr>
            <p:ph type="title"/>
          </p:nvPr>
        </p:nvSpPr>
        <p:spPr/>
        <p:txBody>
          <a:bodyPr/>
          <a:lstStyle/>
          <a:p>
            <a:r>
              <a:rPr lang="en-US" dirty="0"/>
              <a:t>Chapter 2 of your User Manual</a:t>
            </a:r>
            <a:br>
              <a:rPr lang="en-US" dirty="0"/>
            </a:br>
            <a:r>
              <a:rPr lang="en-US" dirty="0"/>
              <a:t>Building your Odyssey </a:t>
            </a:r>
          </a:p>
        </p:txBody>
      </p:sp>
      <p:sp>
        <p:nvSpPr>
          <p:cNvPr id="3" name="Content Placeholder 2">
            <a:extLst>
              <a:ext uri="{FF2B5EF4-FFF2-40B4-BE49-F238E27FC236}">
                <a16:creationId xmlns:a16="http://schemas.microsoft.com/office/drawing/2014/main" id="{C7EF5EEC-BDFC-9112-88E4-82043DC5D21D}"/>
              </a:ext>
            </a:extLst>
          </p:cNvPr>
          <p:cNvSpPr>
            <a:spLocks noGrp="1"/>
          </p:cNvSpPr>
          <p:nvPr>
            <p:ph idx="1"/>
          </p:nvPr>
        </p:nvSpPr>
        <p:spPr/>
        <p:txBody>
          <a:bodyPr/>
          <a:lstStyle/>
          <a:p>
            <a:r>
              <a:rPr lang="en-US" dirty="0"/>
              <a:t>Based on Stanford’s Designing Thinking Course and Book: </a:t>
            </a:r>
            <a:br>
              <a:rPr lang="en-US" dirty="0"/>
            </a:br>
            <a:r>
              <a:rPr lang="en-US" dirty="0"/>
              <a:t> “Designing your Life”</a:t>
            </a:r>
          </a:p>
          <a:p>
            <a:r>
              <a:rPr lang="en-US" dirty="0"/>
              <a:t>Topics in this Chapter</a:t>
            </a:r>
          </a:p>
          <a:p>
            <a:pPr lvl="1"/>
            <a:r>
              <a:rPr lang="en-US" dirty="0"/>
              <a:t>Where are you?: 	Health, Work, Play, and Love Dashboard</a:t>
            </a:r>
          </a:p>
          <a:p>
            <a:pPr lvl="1"/>
            <a:r>
              <a:rPr lang="en-US" dirty="0"/>
              <a:t>Building a Compass: 	</a:t>
            </a:r>
            <a:r>
              <a:rPr lang="en-US" dirty="0" err="1"/>
              <a:t>Workview</a:t>
            </a:r>
            <a:r>
              <a:rPr lang="en-US" dirty="0"/>
              <a:t> and </a:t>
            </a:r>
            <a:r>
              <a:rPr lang="en-US" dirty="0" err="1"/>
              <a:t>Lifeview</a:t>
            </a:r>
            <a:endParaRPr lang="en-US" dirty="0"/>
          </a:p>
          <a:p>
            <a:pPr lvl="1"/>
            <a:r>
              <a:rPr lang="en-US" dirty="0"/>
              <a:t>Using the compass: 	Keep a Good Time Journal</a:t>
            </a:r>
          </a:p>
          <a:p>
            <a:pPr lvl="1"/>
            <a:r>
              <a:rPr lang="en-US" dirty="0"/>
              <a:t>Idealizing: 		Mind Map</a:t>
            </a:r>
          </a:p>
          <a:p>
            <a:pPr lvl="1"/>
            <a:r>
              <a:rPr lang="en-US" dirty="0"/>
              <a:t>Create your Journey	Odyssey Plan</a:t>
            </a:r>
          </a:p>
        </p:txBody>
      </p:sp>
      <p:pic>
        <p:nvPicPr>
          <p:cNvPr id="1026" name="Picture 2" descr="Designing Your Life: How to Build a Well-Lived, Joyful Life: Burnett, Bill,  Evans, Dave: 9781101875322: Books - Amazon">
            <a:extLst>
              <a:ext uri="{FF2B5EF4-FFF2-40B4-BE49-F238E27FC236}">
                <a16:creationId xmlns:a16="http://schemas.microsoft.com/office/drawing/2014/main" id="{2981527F-C33E-974F-68EC-51DCDD0CD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75284" y="0"/>
            <a:ext cx="2516716" cy="3570514"/>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F1906B1D-68D4-0F1D-AA6D-AF4E5D5C67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0985" y="4826000"/>
            <a:ext cx="1270000" cy="2032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Category: Lehi - Cupcakes and Cherry Blossoms">
            <a:extLst>
              <a:ext uri="{FF2B5EF4-FFF2-40B4-BE49-F238E27FC236}">
                <a16:creationId xmlns:a16="http://schemas.microsoft.com/office/drawing/2014/main" id="{8282D223-A3F6-DD8B-5D0D-5E47EBAFAC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05563" y="4826000"/>
            <a:ext cx="1506308" cy="2032000"/>
          </a:xfrm>
          <a:prstGeom prst="rect">
            <a:avLst/>
          </a:prstGeom>
          <a:noFill/>
          <a:extLst>
            <a:ext uri="{909E8E84-426E-40DD-AFC4-6F175D3DCCD1}">
              <a14:hiddenFill xmlns:a14="http://schemas.microsoft.com/office/drawing/2010/main">
                <a:solidFill>
                  <a:srgbClr val="FFFFFF"/>
                </a:solidFill>
              </a14:hiddenFill>
            </a:ext>
          </a:extLst>
        </p:spPr>
      </p:pic>
      <p:sp>
        <p:nvSpPr>
          <p:cNvPr id="4" name="5-Point Star 3">
            <a:extLst>
              <a:ext uri="{FF2B5EF4-FFF2-40B4-BE49-F238E27FC236}">
                <a16:creationId xmlns:a16="http://schemas.microsoft.com/office/drawing/2014/main" id="{5CB0CE9A-AAF1-02E1-8731-C4FF37DDDFD7}"/>
              </a:ext>
            </a:extLst>
          </p:cNvPr>
          <p:cNvSpPr/>
          <p:nvPr/>
        </p:nvSpPr>
        <p:spPr>
          <a:xfrm>
            <a:off x="838200" y="3005415"/>
            <a:ext cx="553184" cy="42358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8" name="5-Point Star 7">
            <a:extLst>
              <a:ext uri="{FF2B5EF4-FFF2-40B4-BE49-F238E27FC236}">
                <a16:creationId xmlns:a16="http://schemas.microsoft.com/office/drawing/2014/main" id="{193C4000-5967-04CA-867A-21D016A7CF35}"/>
              </a:ext>
            </a:extLst>
          </p:cNvPr>
          <p:cNvSpPr/>
          <p:nvPr/>
        </p:nvSpPr>
        <p:spPr>
          <a:xfrm>
            <a:off x="838200" y="3481105"/>
            <a:ext cx="553184" cy="42358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9" name="5-Point Star 8">
            <a:extLst>
              <a:ext uri="{FF2B5EF4-FFF2-40B4-BE49-F238E27FC236}">
                <a16:creationId xmlns:a16="http://schemas.microsoft.com/office/drawing/2014/main" id="{CFE4F4B3-34E9-8C24-20A5-05308374DA18}"/>
              </a:ext>
            </a:extLst>
          </p:cNvPr>
          <p:cNvSpPr/>
          <p:nvPr/>
        </p:nvSpPr>
        <p:spPr>
          <a:xfrm>
            <a:off x="838200" y="3904690"/>
            <a:ext cx="553184" cy="42358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0" name="5-Point Star 9">
            <a:extLst>
              <a:ext uri="{FF2B5EF4-FFF2-40B4-BE49-F238E27FC236}">
                <a16:creationId xmlns:a16="http://schemas.microsoft.com/office/drawing/2014/main" id="{5486CEE5-A74F-D639-15F3-961756E3B10E}"/>
              </a:ext>
            </a:extLst>
          </p:cNvPr>
          <p:cNvSpPr/>
          <p:nvPr/>
        </p:nvSpPr>
        <p:spPr>
          <a:xfrm>
            <a:off x="838200" y="4280884"/>
            <a:ext cx="553184" cy="42358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11" name="5-Point Star 10">
            <a:extLst>
              <a:ext uri="{FF2B5EF4-FFF2-40B4-BE49-F238E27FC236}">
                <a16:creationId xmlns:a16="http://schemas.microsoft.com/office/drawing/2014/main" id="{9DC907AE-C167-8C22-85EA-C81B0CCBA817}"/>
              </a:ext>
            </a:extLst>
          </p:cNvPr>
          <p:cNvSpPr/>
          <p:nvPr/>
        </p:nvSpPr>
        <p:spPr>
          <a:xfrm>
            <a:off x="838200" y="4704469"/>
            <a:ext cx="553184" cy="42358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1274017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9996C-31F7-0961-468E-F3A50F315299}"/>
              </a:ext>
            </a:extLst>
          </p:cNvPr>
          <p:cNvSpPr>
            <a:spLocks noGrp="1"/>
          </p:cNvSpPr>
          <p:nvPr>
            <p:ph type="title"/>
          </p:nvPr>
        </p:nvSpPr>
        <p:spPr/>
        <p:txBody>
          <a:bodyPr/>
          <a:lstStyle/>
          <a:p>
            <a:r>
              <a:rPr lang="en-US" dirty="0"/>
              <a:t>What is holding you back?</a:t>
            </a:r>
          </a:p>
        </p:txBody>
      </p:sp>
      <p:sp>
        <p:nvSpPr>
          <p:cNvPr id="3" name="Content Placeholder 2">
            <a:extLst>
              <a:ext uri="{FF2B5EF4-FFF2-40B4-BE49-F238E27FC236}">
                <a16:creationId xmlns:a16="http://schemas.microsoft.com/office/drawing/2014/main" id="{B436D690-18D9-ED5B-B198-84C139A4F5A7}"/>
              </a:ext>
            </a:extLst>
          </p:cNvPr>
          <p:cNvSpPr>
            <a:spLocks noGrp="1"/>
          </p:cNvSpPr>
          <p:nvPr>
            <p:ph idx="1"/>
          </p:nvPr>
        </p:nvSpPr>
        <p:spPr/>
        <p:txBody>
          <a:bodyPr>
            <a:normAutofit fontScale="77500" lnSpcReduction="20000"/>
          </a:bodyPr>
          <a:lstStyle/>
          <a:p>
            <a:r>
              <a:rPr lang="en-US" dirty="0"/>
              <a:t>Designers Like problems</a:t>
            </a:r>
          </a:p>
          <a:p>
            <a:r>
              <a:rPr lang="en-US" dirty="0"/>
              <a:t>Designers Like questions</a:t>
            </a:r>
          </a:p>
          <a:p>
            <a:r>
              <a:rPr lang="en-US" dirty="0"/>
              <a:t>Designers are Doers</a:t>
            </a:r>
          </a:p>
          <a:p>
            <a:r>
              <a:rPr lang="en-US" dirty="0"/>
              <a:t>Think like a designer</a:t>
            </a:r>
          </a:p>
          <a:p>
            <a:pPr lvl="1"/>
            <a:r>
              <a:rPr lang="en-US" dirty="0"/>
              <a:t>Be Curious, Try Stuff, Reframe Problems, Know it’s a process, Ask for Help</a:t>
            </a:r>
          </a:p>
          <a:p>
            <a:endParaRPr lang="en-US" dirty="0"/>
          </a:p>
          <a:p>
            <a:r>
              <a:rPr lang="en-US" dirty="0"/>
              <a:t>Problem Finding + Problem Solving = Well Designed Life</a:t>
            </a:r>
          </a:p>
          <a:p>
            <a:endParaRPr lang="en-US" dirty="0"/>
          </a:p>
          <a:p>
            <a:r>
              <a:rPr lang="en-US" dirty="0"/>
              <a:t>Gravity Problems (</a:t>
            </a:r>
            <a:r>
              <a:rPr lang="en-US" dirty="0" err="1"/>
              <a:t>QuickSand</a:t>
            </a:r>
            <a:r>
              <a:rPr lang="en-US" dirty="0"/>
              <a:t>)</a:t>
            </a:r>
          </a:p>
          <a:p>
            <a:pPr lvl="1"/>
            <a:r>
              <a:rPr lang="en-US" dirty="0"/>
              <a:t>Don’t worry about Problems that you don’t have solutions</a:t>
            </a:r>
          </a:p>
          <a:p>
            <a:pPr lvl="1"/>
            <a:r>
              <a:rPr lang="en-US" dirty="0"/>
              <a:t>Circle of influence</a:t>
            </a:r>
          </a:p>
          <a:p>
            <a:pPr lvl="1"/>
            <a:r>
              <a:rPr lang="en-US" dirty="0"/>
              <a:t>Designing to get unstuck</a:t>
            </a:r>
          </a:p>
          <a:p>
            <a:r>
              <a:rPr lang="en-US" dirty="0"/>
              <a:t>Start where you are. Not in the past or future</a:t>
            </a:r>
          </a:p>
          <a:p>
            <a:endParaRPr lang="en-US" dirty="0"/>
          </a:p>
        </p:txBody>
      </p:sp>
      <p:pic>
        <p:nvPicPr>
          <p:cNvPr id="4098" name="Picture 2" descr="What is gravity? | Live Science">
            <a:extLst>
              <a:ext uri="{FF2B5EF4-FFF2-40B4-BE49-F238E27FC236}">
                <a16:creationId xmlns:a16="http://schemas.microsoft.com/office/drawing/2014/main" id="{856743B9-D112-A757-7265-2351A42863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0" y="0"/>
            <a:ext cx="3810000" cy="21463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The Hitchhiker's Guide to the Galaxy Turns 35: What It Taught Us | Time">
            <a:extLst>
              <a:ext uri="{FF2B5EF4-FFF2-40B4-BE49-F238E27FC236}">
                <a16:creationId xmlns:a16="http://schemas.microsoft.com/office/drawing/2014/main" id="{D1FFC8BC-0D4D-FDB2-C7B2-02F65D9C22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40187" y="4711701"/>
            <a:ext cx="1227226"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2413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95D41-77F1-AA90-0C25-D0A7C67D227D}"/>
              </a:ext>
            </a:extLst>
          </p:cNvPr>
          <p:cNvSpPr>
            <a:spLocks noGrp="1"/>
          </p:cNvSpPr>
          <p:nvPr>
            <p:ph type="title"/>
          </p:nvPr>
        </p:nvSpPr>
        <p:spPr/>
        <p:txBody>
          <a:bodyPr/>
          <a:lstStyle/>
          <a:p>
            <a:r>
              <a:rPr lang="en-US" dirty="0"/>
              <a:t>Where are you?</a:t>
            </a:r>
            <a:br>
              <a:rPr lang="en-US" dirty="0"/>
            </a:br>
            <a:r>
              <a:rPr lang="en-US" dirty="0"/>
              <a:t>Health, Work, Play, and Love Dashboard</a:t>
            </a:r>
          </a:p>
        </p:txBody>
      </p:sp>
      <p:sp>
        <p:nvSpPr>
          <p:cNvPr id="6" name="Content Placeholder 5">
            <a:extLst>
              <a:ext uri="{FF2B5EF4-FFF2-40B4-BE49-F238E27FC236}">
                <a16:creationId xmlns:a16="http://schemas.microsoft.com/office/drawing/2014/main" id="{05243822-3BE2-5218-0828-0E4811CEAA4D}"/>
              </a:ext>
            </a:extLst>
          </p:cNvPr>
          <p:cNvSpPr>
            <a:spLocks noGrp="1"/>
          </p:cNvSpPr>
          <p:nvPr>
            <p:ph sz="half" idx="1"/>
          </p:nvPr>
        </p:nvSpPr>
        <p:spPr/>
        <p:txBody>
          <a:bodyPr>
            <a:normAutofit fontScale="77500" lnSpcReduction="20000"/>
          </a:bodyPr>
          <a:lstStyle/>
          <a:p>
            <a:r>
              <a:rPr lang="en-US" dirty="0"/>
              <a:t>Action</a:t>
            </a:r>
          </a:p>
          <a:p>
            <a:pPr lvl="1"/>
            <a:r>
              <a:rPr lang="en-US" b="1" dirty="0"/>
              <a:t>Define</a:t>
            </a:r>
            <a:r>
              <a:rPr lang="en-US" dirty="0"/>
              <a:t>: Write a few sentences about how it’s going in each of the four areas</a:t>
            </a:r>
          </a:p>
          <a:p>
            <a:pPr lvl="1"/>
            <a:r>
              <a:rPr lang="en-US" b="1" dirty="0"/>
              <a:t>Measure</a:t>
            </a:r>
            <a:r>
              <a:rPr lang="en-US" dirty="0"/>
              <a:t>: Mark where you are (0 or full) on each gauge</a:t>
            </a:r>
          </a:p>
          <a:p>
            <a:pPr lvl="2"/>
            <a:r>
              <a:rPr lang="en-US" dirty="0"/>
              <a:t>Scale: 0, ¼, ½, ¾, full</a:t>
            </a:r>
          </a:p>
          <a:p>
            <a:pPr lvl="1"/>
            <a:r>
              <a:rPr lang="en-US" b="1" dirty="0"/>
              <a:t>Analysis</a:t>
            </a:r>
            <a:r>
              <a:rPr lang="en-US" dirty="0"/>
              <a:t>: Ask yourself if there’s a design problem you’d like to tackle in any of these areas.</a:t>
            </a:r>
          </a:p>
          <a:p>
            <a:pPr lvl="1"/>
            <a:r>
              <a:rPr lang="en-US" b="1" dirty="0"/>
              <a:t>Summary</a:t>
            </a:r>
            <a:r>
              <a:rPr lang="en-US" dirty="0"/>
              <a:t>: Now ask yourself if the ”problem” is a gravity problem</a:t>
            </a:r>
          </a:p>
          <a:p>
            <a:pPr lvl="1"/>
            <a:endParaRPr lang="en-US" dirty="0"/>
          </a:p>
          <a:p>
            <a:pPr marL="0" indent="0">
              <a:buNone/>
            </a:pPr>
            <a:endParaRPr lang="en-US" dirty="0"/>
          </a:p>
        </p:txBody>
      </p:sp>
      <p:sp>
        <p:nvSpPr>
          <p:cNvPr id="7" name="Content Placeholder 6">
            <a:extLst>
              <a:ext uri="{FF2B5EF4-FFF2-40B4-BE49-F238E27FC236}">
                <a16:creationId xmlns:a16="http://schemas.microsoft.com/office/drawing/2014/main" id="{7A79D9A1-4CA0-69AE-4A98-3FC45C12E393}"/>
              </a:ext>
            </a:extLst>
          </p:cNvPr>
          <p:cNvSpPr>
            <a:spLocks noGrp="1"/>
          </p:cNvSpPr>
          <p:nvPr>
            <p:ph sz="half" idx="2"/>
          </p:nvPr>
        </p:nvSpPr>
        <p:spPr/>
        <p:txBody>
          <a:bodyPr>
            <a:normAutofit fontScale="77500" lnSpcReduction="20000"/>
          </a:bodyPr>
          <a:lstStyle/>
          <a:p>
            <a:r>
              <a:rPr lang="en-US" dirty="0"/>
              <a:t>Health</a:t>
            </a:r>
          </a:p>
          <a:p>
            <a:pPr lvl="1"/>
            <a:r>
              <a:rPr lang="en-US" dirty="0"/>
              <a:t>Healthy to us means being well in more than just your body; you might want to take into account mind and spirit, too.</a:t>
            </a:r>
          </a:p>
          <a:p>
            <a:r>
              <a:rPr lang="en-US" dirty="0"/>
              <a:t>Work</a:t>
            </a:r>
          </a:p>
          <a:p>
            <a:pPr lvl="1"/>
            <a:r>
              <a:rPr lang="en-US" dirty="0"/>
              <a:t>All the ways you work, paid to do, 1</a:t>
            </a:r>
            <a:r>
              <a:rPr lang="en-US" baseline="30000" dirty="0"/>
              <a:t>st</a:t>
            </a:r>
            <a:r>
              <a:rPr lang="en-US" dirty="0"/>
              <a:t> and 2</a:t>
            </a:r>
            <a:r>
              <a:rPr lang="en-US" baseline="30000" dirty="0"/>
              <a:t>nd</a:t>
            </a:r>
            <a:r>
              <a:rPr lang="en-US" dirty="0"/>
              <a:t> job, volunteer, home and family</a:t>
            </a:r>
          </a:p>
          <a:p>
            <a:r>
              <a:rPr lang="en-US" dirty="0"/>
              <a:t>Play </a:t>
            </a:r>
          </a:p>
          <a:p>
            <a:pPr lvl="1"/>
            <a:r>
              <a:rPr lang="en-US" dirty="0"/>
              <a:t>Bring joy. Include organized activities, and productive endeavors, for fun, not merit</a:t>
            </a:r>
          </a:p>
          <a:p>
            <a:r>
              <a:rPr lang="en-US" dirty="0"/>
              <a:t>Love</a:t>
            </a:r>
          </a:p>
          <a:p>
            <a:pPr lvl="1"/>
            <a:r>
              <a:rPr lang="en-US" dirty="0"/>
              <a:t>Where love flows in your life. Primary relationship: where we go first for love</a:t>
            </a:r>
          </a:p>
          <a:p>
            <a:pPr lvl="1"/>
            <a:r>
              <a:rPr lang="en-US" dirty="0"/>
              <a:t>Then it’s a flood of people, pets, communities, or objects of affection.</a:t>
            </a:r>
          </a:p>
        </p:txBody>
      </p:sp>
      <p:pic>
        <p:nvPicPr>
          <p:cNvPr id="8" name="Picture 7">
            <a:extLst>
              <a:ext uri="{FF2B5EF4-FFF2-40B4-BE49-F238E27FC236}">
                <a16:creationId xmlns:a16="http://schemas.microsoft.com/office/drawing/2014/main" id="{A5AD3478-0E19-35DB-EB9C-5CDFEAF1FA3F}"/>
              </a:ext>
            </a:extLst>
          </p:cNvPr>
          <p:cNvPicPr>
            <a:picLocks noChangeAspect="1"/>
          </p:cNvPicPr>
          <p:nvPr/>
        </p:nvPicPr>
        <p:blipFill>
          <a:blip r:embed="rId2"/>
          <a:stretch>
            <a:fillRect/>
          </a:stretch>
        </p:blipFill>
        <p:spPr>
          <a:xfrm>
            <a:off x="1975171" y="4916088"/>
            <a:ext cx="4530705" cy="1850094"/>
          </a:xfrm>
          <a:prstGeom prst="rect">
            <a:avLst/>
          </a:prstGeom>
        </p:spPr>
      </p:pic>
      <p:pic>
        <p:nvPicPr>
          <p:cNvPr id="6146" name="Picture 2" descr="Life Balance - JazzKatat">
            <a:extLst>
              <a:ext uri="{FF2B5EF4-FFF2-40B4-BE49-F238E27FC236}">
                <a16:creationId xmlns:a16="http://schemas.microsoft.com/office/drawing/2014/main" id="{36F7D8E5-A9B1-B901-2C39-FD15DF7DB7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077" y="4916088"/>
            <a:ext cx="1850094" cy="1850094"/>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Work, Love, Play: Do You Have a Healthy Inner Balance? | Psychology Today">
            <a:extLst>
              <a:ext uri="{FF2B5EF4-FFF2-40B4-BE49-F238E27FC236}">
                <a16:creationId xmlns:a16="http://schemas.microsoft.com/office/drawing/2014/main" id="{37864517-A781-180F-FCE2-E87ED7E604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61928" y="47070"/>
            <a:ext cx="2021200" cy="1058235"/>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Everyday we have a choice to create something new and better for ourselves  and others. Your Journey Starts Here. #choice #opportuni… | Journey, Agree,  Country roads">
            <a:extLst>
              <a:ext uri="{FF2B5EF4-FFF2-40B4-BE49-F238E27FC236}">
                <a16:creationId xmlns:a16="http://schemas.microsoft.com/office/drawing/2014/main" id="{BD7EF262-271A-0B0F-A53E-5BBEDD1F233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94944" y="-37695"/>
            <a:ext cx="1600200" cy="1143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B7854ABB-6019-0CA3-87AE-878A9189B9AA}"/>
              </a:ext>
            </a:extLst>
          </p:cNvPr>
          <p:cNvSpPr txBox="1"/>
          <p:nvPr/>
        </p:nvSpPr>
        <p:spPr>
          <a:xfrm>
            <a:off x="8828315" y="6428343"/>
            <a:ext cx="3230370" cy="369332"/>
          </a:xfrm>
          <a:prstGeom prst="rect">
            <a:avLst/>
          </a:prstGeom>
          <a:noFill/>
        </p:spPr>
        <p:txBody>
          <a:bodyPr wrap="square" rtlCol="0">
            <a:spAutoFit/>
          </a:bodyPr>
          <a:lstStyle/>
          <a:p>
            <a:r>
              <a:rPr lang="en-US" dirty="0"/>
              <a:t>2 minutes each – 8-10 minutes</a:t>
            </a:r>
          </a:p>
        </p:txBody>
      </p:sp>
    </p:spTree>
    <p:extLst>
      <p:ext uri="{BB962C8B-B14F-4D97-AF65-F5344CB8AC3E}">
        <p14:creationId xmlns:p14="http://schemas.microsoft.com/office/powerpoint/2010/main" val="2775280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D6E7B-5D4F-A7A7-90FB-63E3A49138FE}"/>
              </a:ext>
            </a:extLst>
          </p:cNvPr>
          <p:cNvSpPr>
            <a:spLocks noGrp="1"/>
          </p:cNvSpPr>
          <p:nvPr>
            <p:ph type="ctrTitle"/>
          </p:nvPr>
        </p:nvSpPr>
        <p:spPr/>
        <p:txBody>
          <a:bodyPr/>
          <a:lstStyle/>
          <a:p>
            <a:r>
              <a:rPr lang="en-US" dirty="0"/>
              <a:t>CSE 300</a:t>
            </a:r>
          </a:p>
        </p:txBody>
      </p:sp>
      <p:sp>
        <p:nvSpPr>
          <p:cNvPr id="3" name="Subtitle 2">
            <a:extLst>
              <a:ext uri="{FF2B5EF4-FFF2-40B4-BE49-F238E27FC236}">
                <a16:creationId xmlns:a16="http://schemas.microsoft.com/office/drawing/2014/main" id="{9E0B6D31-A3F2-7AA2-FA72-144292D7AC43}"/>
              </a:ext>
            </a:extLst>
          </p:cNvPr>
          <p:cNvSpPr>
            <a:spLocks noGrp="1"/>
          </p:cNvSpPr>
          <p:nvPr>
            <p:ph type="subTitle" idx="1"/>
          </p:nvPr>
        </p:nvSpPr>
        <p:spPr/>
        <p:txBody>
          <a:bodyPr/>
          <a:lstStyle/>
          <a:p>
            <a:r>
              <a:rPr lang="en-US" dirty="0"/>
              <a:t>Module 04</a:t>
            </a:r>
          </a:p>
        </p:txBody>
      </p:sp>
    </p:spTree>
    <p:extLst>
      <p:ext uri="{BB962C8B-B14F-4D97-AF65-F5344CB8AC3E}">
        <p14:creationId xmlns:p14="http://schemas.microsoft.com/office/powerpoint/2010/main" val="3564717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ED3E3-E72B-C54C-CC0B-FEE8AED737F2}"/>
              </a:ext>
            </a:extLst>
          </p:cNvPr>
          <p:cNvSpPr>
            <a:spLocks noGrp="1"/>
          </p:cNvSpPr>
          <p:nvPr>
            <p:ph type="title"/>
          </p:nvPr>
        </p:nvSpPr>
        <p:spPr/>
        <p:txBody>
          <a:bodyPr/>
          <a:lstStyle/>
          <a:p>
            <a:r>
              <a:rPr lang="en-US" dirty="0"/>
              <a:t>Announcements</a:t>
            </a:r>
          </a:p>
        </p:txBody>
      </p:sp>
      <p:sp>
        <p:nvSpPr>
          <p:cNvPr id="3" name="Content Placeholder 2">
            <a:extLst>
              <a:ext uri="{FF2B5EF4-FFF2-40B4-BE49-F238E27FC236}">
                <a16:creationId xmlns:a16="http://schemas.microsoft.com/office/drawing/2014/main" id="{A536A9D9-93A9-4122-DC9B-7DA64DEB1D4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323322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2D21A-13CE-38EC-661B-FE727AFAFDB7}"/>
              </a:ext>
            </a:extLst>
          </p:cNvPr>
          <p:cNvSpPr>
            <a:spLocks noGrp="1"/>
          </p:cNvSpPr>
          <p:nvPr>
            <p:ph type="title"/>
          </p:nvPr>
        </p:nvSpPr>
        <p:spPr/>
        <p:txBody>
          <a:bodyPr/>
          <a:lstStyle/>
          <a:p>
            <a:r>
              <a:rPr lang="en-US" dirty="0"/>
              <a:t>Week 02: Module 3 (Friday -Mon)</a:t>
            </a:r>
          </a:p>
        </p:txBody>
      </p:sp>
      <p:sp>
        <p:nvSpPr>
          <p:cNvPr id="3" name="Content Placeholder 2">
            <a:extLst>
              <a:ext uri="{FF2B5EF4-FFF2-40B4-BE49-F238E27FC236}">
                <a16:creationId xmlns:a16="http://schemas.microsoft.com/office/drawing/2014/main" id="{36B38461-05E2-3234-94A4-9E420A805C65}"/>
              </a:ext>
            </a:extLst>
          </p:cNvPr>
          <p:cNvSpPr>
            <a:spLocks noGrp="1"/>
          </p:cNvSpPr>
          <p:nvPr>
            <p:ph idx="1"/>
          </p:nvPr>
        </p:nvSpPr>
        <p:spPr/>
        <p:txBody>
          <a:bodyPr/>
          <a:lstStyle/>
          <a:p>
            <a:r>
              <a:rPr lang="en-US" dirty="0"/>
              <a:t>Elevator Pitch 3.0	1.0: Intro-&gt; 2.0: 5 Sent. -&gt; 3.0: VMOCK</a:t>
            </a:r>
          </a:p>
          <a:p>
            <a:r>
              <a:rPr lang="en-US" dirty="0"/>
              <a:t>Interviewing 1.0		About job interviewing</a:t>
            </a:r>
          </a:p>
          <a:p>
            <a:r>
              <a:rPr lang="en-US" dirty="0"/>
              <a:t>Employer List 2.0	1.0: Wish: -&gt; 2.0: List of 100 companies</a:t>
            </a:r>
          </a:p>
          <a:p>
            <a:r>
              <a:rPr lang="en-US" dirty="0" err="1"/>
              <a:t>Ntwk</a:t>
            </a:r>
            <a:r>
              <a:rPr lang="en-US" dirty="0"/>
              <a:t> Contact 2.0	1.0: F&amp;F: -&gt; 2.0 List of 100 people</a:t>
            </a:r>
          </a:p>
          <a:p>
            <a:r>
              <a:rPr lang="en-US" dirty="0"/>
              <a:t>Info. Interview 1.0	About Informational Interviews</a:t>
            </a:r>
          </a:p>
          <a:p>
            <a:r>
              <a:rPr lang="en-US" dirty="0"/>
              <a:t>Resume 3.0 (V)		1.0: Login-&gt; 2.0 Dept 10pts-&gt;3.0 VMOCK</a:t>
            </a:r>
          </a:p>
          <a:p>
            <a:r>
              <a:rPr lang="en-US" dirty="0"/>
              <a:t>Reference 2.0		1.0: Init -&gt; 2.0 Letter of Recommendations</a:t>
            </a:r>
          </a:p>
          <a:p>
            <a:endParaRPr lang="en-US" dirty="0"/>
          </a:p>
        </p:txBody>
      </p:sp>
    </p:spTree>
    <p:extLst>
      <p:ext uri="{BB962C8B-B14F-4D97-AF65-F5344CB8AC3E}">
        <p14:creationId xmlns:p14="http://schemas.microsoft.com/office/powerpoint/2010/main" val="2543610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CD191-59E4-14A9-B242-0BF2729DC6D6}"/>
              </a:ext>
            </a:extLst>
          </p:cNvPr>
          <p:cNvSpPr>
            <a:spLocks noGrp="1"/>
          </p:cNvSpPr>
          <p:nvPr>
            <p:ph type="title"/>
          </p:nvPr>
        </p:nvSpPr>
        <p:spPr/>
        <p:txBody>
          <a:bodyPr/>
          <a:lstStyle/>
          <a:p>
            <a:r>
              <a:rPr lang="en-US" dirty="0"/>
              <a:t>Week 03: Module 04 (Tues-</a:t>
            </a:r>
            <a:r>
              <a:rPr lang="en-US" dirty="0" err="1"/>
              <a:t>Thur</a:t>
            </a:r>
            <a:r>
              <a:rPr lang="en-US" dirty="0"/>
              <a:t>): </a:t>
            </a:r>
          </a:p>
        </p:txBody>
      </p:sp>
      <p:sp>
        <p:nvSpPr>
          <p:cNvPr id="3" name="Content Placeholder 2">
            <a:extLst>
              <a:ext uri="{FF2B5EF4-FFF2-40B4-BE49-F238E27FC236}">
                <a16:creationId xmlns:a16="http://schemas.microsoft.com/office/drawing/2014/main" id="{A71965E8-99F3-5F12-9E9E-2FA1115DE244}"/>
              </a:ext>
            </a:extLst>
          </p:cNvPr>
          <p:cNvSpPr>
            <a:spLocks noGrp="1"/>
          </p:cNvSpPr>
          <p:nvPr>
            <p:ph idx="1"/>
          </p:nvPr>
        </p:nvSpPr>
        <p:spPr/>
        <p:txBody>
          <a:bodyPr>
            <a:normAutofit fontScale="92500" lnSpcReduction="10000"/>
          </a:bodyPr>
          <a:lstStyle/>
          <a:p>
            <a:r>
              <a:rPr lang="en-US" dirty="0" err="1"/>
              <a:t>Portfolium</a:t>
            </a:r>
            <a:r>
              <a:rPr lang="en-US" dirty="0"/>
              <a:t> 2.0		1.0: Login-&gt; 2.0: Profile Strength</a:t>
            </a:r>
          </a:p>
          <a:p>
            <a:r>
              <a:rPr lang="en-US" dirty="0"/>
              <a:t>Elevator Pitch 4.0		30-second video -&gt; BYU-Connect from VMOCK</a:t>
            </a:r>
          </a:p>
          <a:p>
            <a:r>
              <a:rPr lang="en-US" dirty="0"/>
              <a:t>Employer List 3.1		1/5 Dossier</a:t>
            </a:r>
          </a:p>
          <a:p>
            <a:r>
              <a:rPr lang="en-US" dirty="0" err="1"/>
              <a:t>Ntwk</a:t>
            </a:r>
            <a:r>
              <a:rPr lang="en-US" dirty="0"/>
              <a:t> Contact 3.1		5 Profiles</a:t>
            </a:r>
          </a:p>
          <a:p>
            <a:r>
              <a:rPr lang="en-US" dirty="0"/>
              <a:t>Handshake 2.0		1.0: Login -&gt; 2.0: Optimization</a:t>
            </a:r>
          </a:p>
          <a:p>
            <a:r>
              <a:rPr lang="en-US" dirty="0"/>
              <a:t>LinkedIn 2.0		1.0: Login -&gt; 2.0: Optimization</a:t>
            </a:r>
          </a:p>
          <a:p>
            <a:r>
              <a:rPr lang="en-US" dirty="0"/>
              <a:t>BYUI Connect 2.0		1.0: Login -&gt; 2.0: Optimization</a:t>
            </a:r>
          </a:p>
          <a:p>
            <a:r>
              <a:rPr lang="en-US" dirty="0"/>
              <a:t>Resume 4.0		1.0: Init-&gt;2.0: 10 pts-&gt;3.0VMOCK -&gt; </a:t>
            </a:r>
            <a:br>
              <a:rPr lang="en-US" dirty="0"/>
            </a:br>
            <a:r>
              <a:rPr lang="en-US" dirty="0"/>
              <a:t>					4.0 Professional Review</a:t>
            </a:r>
          </a:p>
          <a:p>
            <a:r>
              <a:rPr lang="en-US" dirty="0"/>
              <a:t>Info </a:t>
            </a:r>
            <a:r>
              <a:rPr lang="en-US" dirty="0" err="1"/>
              <a:t>Itnrvw</a:t>
            </a:r>
            <a:r>
              <a:rPr lang="en-US" dirty="0"/>
              <a:t> Prep 2.1	1.0: Info-&gt; 2.0 Ask for interview</a:t>
            </a:r>
          </a:p>
        </p:txBody>
      </p:sp>
    </p:spTree>
    <p:extLst>
      <p:ext uri="{BB962C8B-B14F-4D97-AF65-F5344CB8AC3E}">
        <p14:creationId xmlns:p14="http://schemas.microsoft.com/office/powerpoint/2010/main" val="3483246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2D007-96F7-F796-C06D-2E6DA015B5E3}"/>
              </a:ext>
            </a:extLst>
          </p:cNvPr>
          <p:cNvSpPr>
            <a:spLocks noGrp="1"/>
          </p:cNvSpPr>
          <p:nvPr>
            <p:ph type="title"/>
          </p:nvPr>
        </p:nvSpPr>
        <p:spPr/>
        <p:txBody>
          <a:bodyPr/>
          <a:lstStyle/>
          <a:p>
            <a:r>
              <a:rPr lang="en-US" dirty="0" err="1"/>
              <a:t>Portfolium</a:t>
            </a:r>
            <a:r>
              <a:rPr lang="en-US" dirty="0"/>
              <a:t> 2.0</a:t>
            </a:r>
          </a:p>
        </p:txBody>
      </p:sp>
      <p:sp>
        <p:nvSpPr>
          <p:cNvPr id="4" name="Text Placeholder 3">
            <a:extLst>
              <a:ext uri="{FF2B5EF4-FFF2-40B4-BE49-F238E27FC236}">
                <a16:creationId xmlns:a16="http://schemas.microsoft.com/office/drawing/2014/main" id="{C10969C3-A403-9A8B-D459-EF24A6C42C53}"/>
              </a:ext>
            </a:extLst>
          </p:cNvPr>
          <p:cNvSpPr>
            <a:spLocks noGrp="1"/>
          </p:cNvSpPr>
          <p:nvPr>
            <p:ph type="body" idx="1"/>
          </p:nvPr>
        </p:nvSpPr>
        <p:spPr/>
        <p:txBody>
          <a:bodyPr/>
          <a:lstStyle/>
          <a:p>
            <a:endParaRPr lang="en-US" dirty="0"/>
          </a:p>
        </p:txBody>
      </p:sp>
      <p:sp>
        <p:nvSpPr>
          <p:cNvPr id="5" name="Content Placeholder 4">
            <a:extLst>
              <a:ext uri="{FF2B5EF4-FFF2-40B4-BE49-F238E27FC236}">
                <a16:creationId xmlns:a16="http://schemas.microsoft.com/office/drawing/2014/main" id="{A8668AD5-5FB4-0742-6AFD-BA0EBBDC6750}"/>
              </a:ext>
            </a:extLst>
          </p:cNvPr>
          <p:cNvSpPr>
            <a:spLocks noGrp="1"/>
          </p:cNvSpPr>
          <p:nvPr>
            <p:ph sz="half" idx="2"/>
          </p:nvPr>
        </p:nvSpPr>
        <p:spPr/>
        <p:txBody>
          <a:bodyPr>
            <a:normAutofit fontScale="92500"/>
          </a:bodyPr>
          <a:lstStyle/>
          <a:p>
            <a:r>
              <a:rPr lang="en-US" b="1" dirty="0"/>
              <a:t>Profile Picture and Cover Image</a:t>
            </a:r>
          </a:p>
          <a:p>
            <a:r>
              <a:rPr lang="en-US" b="1" dirty="0"/>
              <a:t>Personal Introduction</a:t>
            </a:r>
          </a:p>
          <a:p>
            <a:pPr lvl="1"/>
            <a:r>
              <a:rPr lang="en-US" b="1" dirty="0"/>
              <a:t>Elevator 2.0 – 5 sentences</a:t>
            </a:r>
          </a:p>
          <a:p>
            <a:r>
              <a:rPr lang="en-US" b="1" dirty="0"/>
              <a:t>Education Section</a:t>
            </a:r>
          </a:p>
          <a:p>
            <a:pPr lvl="1"/>
            <a:r>
              <a:rPr lang="en-US" b="1" dirty="0"/>
              <a:t>Graduation Plans – Resume 2.0</a:t>
            </a:r>
          </a:p>
          <a:p>
            <a:r>
              <a:rPr lang="en-US" b="1" dirty="0"/>
              <a:t>Work Experience</a:t>
            </a:r>
          </a:p>
          <a:p>
            <a:pPr lvl="1"/>
            <a:r>
              <a:rPr lang="en-US" b="1" dirty="0"/>
              <a:t>Resume 2.0</a:t>
            </a:r>
          </a:p>
          <a:p>
            <a:r>
              <a:rPr lang="en-US" b="1" dirty="0"/>
              <a:t>Profile Strength: Pro</a:t>
            </a:r>
            <a:endParaRPr lang="en-US" dirty="0"/>
          </a:p>
        </p:txBody>
      </p:sp>
      <p:sp>
        <p:nvSpPr>
          <p:cNvPr id="6" name="Text Placeholder 5">
            <a:extLst>
              <a:ext uri="{FF2B5EF4-FFF2-40B4-BE49-F238E27FC236}">
                <a16:creationId xmlns:a16="http://schemas.microsoft.com/office/drawing/2014/main" id="{7DE8360C-C13C-79E0-FA36-24294685F131}"/>
              </a:ext>
            </a:extLst>
          </p:cNvPr>
          <p:cNvSpPr>
            <a:spLocks noGrp="1"/>
          </p:cNvSpPr>
          <p:nvPr>
            <p:ph type="body" sz="quarter" idx="3"/>
          </p:nvPr>
        </p:nvSpPr>
        <p:spPr/>
        <p:txBody>
          <a:bodyPr/>
          <a:lstStyle/>
          <a:p>
            <a:r>
              <a:rPr lang="en-US" dirty="0"/>
              <a:t>https://</a:t>
            </a:r>
            <a:r>
              <a:rPr lang="en-US" dirty="0" err="1"/>
              <a:t>portfolium.com</a:t>
            </a:r>
            <a:endParaRPr lang="en-US" dirty="0"/>
          </a:p>
        </p:txBody>
      </p:sp>
      <p:pic>
        <p:nvPicPr>
          <p:cNvPr id="8" name="Content Placeholder 7">
            <a:extLst>
              <a:ext uri="{FF2B5EF4-FFF2-40B4-BE49-F238E27FC236}">
                <a16:creationId xmlns:a16="http://schemas.microsoft.com/office/drawing/2014/main" id="{BEC1FA6B-2659-6F25-1DAC-42F10E571A8F}"/>
              </a:ext>
            </a:extLst>
          </p:cNvPr>
          <p:cNvPicPr>
            <a:picLocks noGrp="1" noChangeAspect="1"/>
          </p:cNvPicPr>
          <p:nvPr>
            <p:ph sz="quarter" idx="4"/>
          </p:nvPr>
        </p:nvPicPr>
        <p:blipFill>
          <a:blip r:embed="rId2"/>
          <a:stretch>
            <a:fillRect/>
          </a:stretch>
        </p:blipFill>
        <p:spPr>
          <a:xfrm>
            <a:off x="6096000" y="2505075"/>
            <a:ext cx="2773538" cy="3684588"/>
          </a:xfrm>
          <a:prstGeom prst="rect">
            <a:avLst/>
          </a:prstGeom>
        </p:spPr>
      </p:pic>
      <p:pic>
        <p:nvPicPr>
          <p:cNvPr id="10" name="Picture 9">
            <a:extLst>
              <a:ext uri="{FF2B5EF4-FFF2-40B4-BE49-F238E27FC236}">
                <a16:creationId xmlns:a16="http://schemas.microsoft.com/office/drawing/2014/main" id="{469B3D35-6331-7530-70CE-72AE5FF6DABE}"/>
              </a:ext>
            </a:extLst>
          </p:cNvPr>
          <p:cNvPicPr>
            <a:picLocks noChangeAspect="1"/>
          </p:cNvPicPr>
          <p:nvPr/>
        </p:nvPicPr>
        <p:blipFill>
          <a:blip r:embed="rId3"/>
          <a:stretch>
            <a:fillRect/>
          </a:stretch>
        </p:blipFill>
        <p:spPr>
          <a:xfrm>
            <a:off x="7903712" y="5040085"/>
            <a:ext cx="4201202" cy="1823855"/>
          </a:xfrm>
          <a:prstGeom prst="rect">
            <a:avLst/>
          </a:prstGeom>
        </p:spPr>
      </p:pic>
      <p:pic>
        <p:nvPicPr>
          <p:cNvPr id="11" name="Picture 10">
            <a:extLst>
              <a:ext uri="{FF2B5EF4-FFF2-40B4-BE49-F238E27FC236}">
                <a16:creationId xmlns:a16="http://schemas.microsoft.com/office/drawing/2014/main" id="{E1EA2BD6-CC74-ED1C-FE52-0078DB210F22}"/>
              </a:ext>
            </a:extLst>
          </p:cNvPr>
          <p:cNvPicPr>
            <a:picLocks noChangeAspect="1"/>
          </p:cNvPicPr>
          <p:nvPr/>
        </p:nvPicPr>
        <p:blipFill>
          <a:blip r:embed="rId4"/>
          <a:stretch>
            <a:fillRect/>
          </a:stretch>
        </p:blipFill>
        <p:spPr>
          <a:xfrm>
            <a:off x="8967963" y="2761191"/>
            <a:ext cx="2773539" cy="2119843"/>
          </a:xfrm>
          <a:prstGeom prst="rect">
            <a:avLst/>
          </a:prstGeom>
        </p:spPr>
      </p:pic>
    </p:spTree>
    <p:extLst>
      <p:ext uri="{BB962C8B-B14F-4D97-AF65-F5344CB8AC3E}">
        <p14:creationId xmlns:p14="http://schemas.microsoft.com/office/powerpoint/2010/main" val="2229580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51903-A5BC-87DE-B399-FD411FD740B7}"/>
              </a:ext>
            </a:extLst>
          </p:cNvPr>
          <p:cNvSpPr>
            <a:spLocks noGrp="1"/>
          </p:cNvSpPr>
          <p:nvPr>
            <p:ph type="title"/>
          </p:nvPr>
        </p:nvSpPr>
        <p:spPr/>
        <p:txBody>
          <a:bodyPr/>
          <a:lstStyle/>
          <a:p>
            <a:r>
              <a:rPr lang="en-US" dirty="0"/>
              <a:t>Elevator Pitch 4.0</a:t>
            </a:r>
          </a:p>
        </p:txBody>
      </p:sp>
      <p:sp>
        <p:nvSpPr>
          <p:cNvPr id="4" name="Content Placeholder 3">
            <a:extLst>
              <a:ext uri="{FF2B5EF4-FFF2-40B4-BE49-F238E27FC236}">
                <a16:creationId xmlns:a16="http://schemas.microsoft.com/office/drawing/2014/main" id="{C6449056-AE46-6ED5-22BB-57781EA80271}"/>
              </a:ext>
            </a:extLst>
          </p:cNvPr>
          <p:cNvSpPr>
            <a:spLocks noGrp="1"/>
          </p:cNvSpPr>
          <p:nvPr>
            <p:ph sz="half" idx="1"/>
          </p:nvPr>
        </p:nvSpPr>
        <p:spPr/>
        <p:txBody>
          <a:bodyPr/>
          <a:lstStyle/>
          <a:p>
            <a:r>
              <a:rPr lang="en-US" dirty="0"/>
              <a:t>Elevator Pitch 1.0: Introduction</a:t>
            </a:r>
          </a:p>
          <a:p>
            <a:r>
              <a:rPr lang="en-US" dirty="0"/>
              <a:t>Elevator Pitch 2.0: 5 sentences</a:t>
            </a:r>
          </a:p>
          <a:p>
            <a:r>
              <a:rPr lang="en-US" dirty="0"/>
              <a:t>Elevator Pitch 3.0: VMOCK</a:t>
            </a:r>
          </a:p>
          <a:p>
            <a:r>
              <a:rPr lang="en-US" dirty="0"/>
              <a:t>Elevator Pitch 4.0: </a:t>
            </a:r>
            <a:r>
              <a:rPr lang="en-US" dirty="0" err="1"/>
              <a:t>BYUIConnect</a:t>
            </a:r>
            <a:endParaRPr lang="en-US" dirty="0"/>
          </a:p>
          <a:p>
            <a:pPr lvl="1"/>
            <a:r>
              <a:rPr lang="en-US" dirty="0" err="1"/>
              <a:t>BYUIConnect</a:t>
            </a:r>
            <a:r>
              <a:rPr lang="en-US" dirty="0"/>
              <a:t> 1.0</a:t>
            </a:r>
          </a:p>
          <a:p>
            <a:endParaRPr lang="en-US" dirty="0"/>
          </a:p>
        </p:txBody>
      </p:sp>
      <p:sp>
        <p:nvSpPr>
          <p:cNvPr id="5" name="Content Placeholder 4">
            <a:extLst>
              <a:ext uri="{FF2B5EF4-FFF2-40B4-BE49-F238E27FC236}">
                <a16:creationId xmlns:a16="http://schemas.microsoft.com/office/drawing/2014/main" id="{44523810-4C9A-81EC-290F-4EA0E241754B}"/>
              </a:ext>
            </a:extLst>
          </p:cNvPr>
          <p:cNvSpPr>
            <a:spLocks noGrp="1"/>
          </p:cNvSpPr>
          <p:nvPr>
            <p:ph sz="half" idx="2"/>
          </p:nvPr>
        </p:nvSpPr>
        <p:spPr/>
        <p:txBody>
          <a:bodyPr/>
          <a:lstStyle/>
          <a:p>
            <a:endParaRPr lang="en-US" dirty="0"/>
          </a:p>
        </p:txBody>
      </p:sp>
      <p:pic>
        <p:nvPicPr>
          <p:cNvPr id="6" name="Picture 5">
            <a:extLst>
              <a:ext uri="{FF2B5EF4-FFF2-40B4-BE49-F238E27FC236}">
                <a16:creationId xmlns:a16="http://schemas.microsoft.com/office/drawing/2014/main" id="{4B09AE6F-2397-A45F-83A1-95A97490518F}"/>
              </a:ext>
            </a:extLst>
          </p:cNvPr>
          <p:cNvPicPr>
            <a:picLocks noChangeAspect="1"/>
          </p:cNvPicPr>
          <p:nvPr/>
        </p:nvPicPr>
        <p:blipFill>
          <a:blip r:embed="rId2"/>
          <a:stretch>
            <a:fillRect/>
          </a:stretch>
        </p:blipFill>
        <p:spPr>
          <a:xfrm>
            <a:off x="6019800" y="1269780"/>
            <a:ext cx="5181601" cy="2516103"/>
          </a:xfrm>
          <a:prstGeom prst="rect">
            <a:avLst/>
          </a:prstGeom>
        </p:spPr>
      </p:pic>
      <p:pic>
        <p:nvPicPr>
          <p:cNvPr id="7" name="Picture 6">
            <a:extLst>
              <a:ext uri="{FF2B5EF4-FFF2-40B4-BE49-F238E27FC236}">
                <a16:creationId xmlns:a16="http://schemas.microsoft.com/office/drawing/2014/main" id="{7D6C538C-C4B5-A72D-0086-90F69CA786C4}"/>
              </a:ext>
            </a:extLst>
          </p:cNvPr>
          <p:cNvPicPr>
            <a:picLocks noChangeAspect="1"/>
          </p:cNvPicPr>
          <p:nvPr/>
        </p:nvPicPr>
        <p:blipFill>
          <a:blip r:embed="rId3"/>
          <a:stretch>
            <a:fillRect/>
          </a:stretch>
        </p:blipFill>
        <p:spPr>
          <a:xfrm>
            <a:off x="6019800" y="3820354"/>
            <a:ext cx="1644373" cy="1802486"/>
          </a:xfrm>
          <a:prstGeom prst="rect">
            <a:avLst/>
          </a:prstGeom>
        </p:spPr>
      </p:pic>
      <p:pic>
        <p:nvPicPr>
          <p:cNvPr id="8" name="Picture 7">
            <a:extLst>
              <a:ext uri="{FF2B5EF4-FFF2-40B4-BE49-F238E27FC236}">
                <a16:creationId xmlns:a16="http://schemas.microsoft.com/office/drawing/2014/main" id="{EC47811D-C559-BE13-4570-DCDF5640029C}"/>
              </a:ext>
            </a:extLst>
          </p:cNvPr>
          <p:cNvPicPr>
            <a:picLocks noChangeAspect="1"/>
          </p:cNvPicPr>
          <p:nvPr/>
        </p:nvPicPr>
        <p:blipFill>
          <a:blip r:embed="rId4"/>
          <a:stretch>
            <a:fillRect/>
          </a:stretch>
        </p:blipFill>
        <p:spPr>
          <a:xfrm>
            <a:off x="7532089" y="4333046"/>
            <a:ext cx="4659911" cy="2357048"/>
          </a:xfrm>
          <a:prstGeom prst="rect">
            <a:avLst/>
          </a:prstGeom>
        </p:spPr>
      </p:pic>
    </p:spTree>
    <p:extLst>
      <p:ext uri="{BB962C8B-B14F-4D97-AF65-F5344CB8AC3E}">
        <p14:creationId xmlns:p14="http://schemas.microsoft.com/office/powerpoint/2010/main" val="3764073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7F34C-8014-82B4-D25D-830C63FBFE7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245840A-6CFA-E1A9-9AF4-383E135577D3}"/>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D41D2EAC-5BC7-BBED-FEA1-B0A83452AE8A}"/>
              </a:ext>
            </a:extLst>
          </p:cNvPr>
          <p:cNvSpPr>
            <a:spLocks noGrp="1"/>
          </p:cNvSpPr>
          <p:nvPr>
            <p:ph sz="half" idx="2"/>
          </p:nvPr>
        </p:nvSpPr>
        <p:spPr/>
        <p:txBody>
          <a:bodyPr/>
          <a:lstStyle/>
          <a:p>
            <a:endParaRPr lang="en-US"/>
          </a:p>
        </p:txBody>
      </p:sp>
      <p:pic>
        <p:nvPicPr>
          <p:cNvPr id="5" name="Picture 4">
            <a:extLst>
              <a:ext uri="{FF2B5EF4-FFF2-40B4-BE49-F238E27FC236}">
                <a16:creationId xmlns:a16="http://schemas.microsoft.com/office/drawing/2014/main" id="{D92CF032-7ACF-9713-3ACE-4EBC21ABE6BD}"/>
              </a:ext>
            </a:extLst>
          </p:cNvPr>
          <p:cNvPicPr>
            <a:picLocks noChangeAspect="1"/>
          </p:cNvPicPr>
          <p:nvPr/>
        </p:nvPicPr>
        <p:blipFill>
          <a:blip r:embed="rId2"/>
          <a:stretch>
            <a:fillRect/>
          </a:stretch>
        </p:blipFill>
        <p:spPr>
          <a:xfrm>
            <a:off x="6738257" y="87086"/>
            <a:ext cx="5355772" cy="6661241"/>
          </a:xfrm>
          <a:prstGeom prst="rect">
            <a:avLst/>
          </a:prstGeom>
        </p:spPr>
      </p:pic>
      <p:pic>
        <p:nvPicPr>
          <p:cNvPr id="6" name="Picture 5" descr="A diagram of a person and person sitting at a table&#10;&#10;Description automatically generated">
            <a:extLst>
              <a:ext uri="{FF2B5EF4-FFF2-40B4-BE49-F238E27FC236}">
                <a16:creationId xmlns:a16="http://schemas.microsoft.com/office/drawing/2014/main" id="{F48EF35B-C998-9F1C-1F12-73A5CF1A6D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71" y="87086"/>
            <a:ext cx="4746172" cy="6703968"/>
          </a:xfrm>
          <a:prstGeom prst="rect">
            <a:avLst/>
          </a:prstGeom>
        </p:spPr>
      </p:pic>
    </p:spTree>
    <p:extLst>
      <p:ext uri="{BB962C8B-B14F-4D97-AF65-F5344CB8AC3E}">
        <p14:creationId xmlns:p14="http://schemas.microsoft.com/office/powerpoint/2010/main" val="59377364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3A418E6B-C5F0-4B95-8D77-61E3EF3B5D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103</TotalTime>
  <Words>1761</Words>
  <Application>Microsoft Macintosh PowerPoint</Application>
  <PresentationFormat>Widescreen</PresentationFormat>
  <Paragraphs>209</Paragraphs>
  <Slides>25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Aptos</vt:lpstr>
      <vt:lpstr>Aptos Display</vt:lpstr>
      <vt:lpstr>Arial</vt:lpstr>
      <vt:lpstr>Office Theme</vt:lpstr>
      <vt:lpstr>PowerPoint Presentation</vt:lpstr>
      <vt:lpstr>Class Bucks</vt:lpstr>
      <vt:lpstr>CSE 300</vt:lpstr>
      <vt:lpstr>Announcements</vt:lpstr>
      <vt:lpstr>Week 02: Module 3 (Friday -Mon)</vt:lpstr>
      <vt:lpstr>Week 03: Module 04 (Tues-Thur): </vt:lpstr>
      <vt:lpstr>Portfolium 2.0</vt:lpstr>
      <vt:lpstr>Elevator Pitch 4.0</vt:lpstr>
      <vt:lpstr>PowerPoint Presentation</vt:lpstr>
      <vt:lpstr>PowerPoint Presentation</vt:lpstr>
      <vt:lpstr>PowerPoint Presentation</vt:lpstr>
      <vt:lpstr>The woman who built Zuckerberg's leadership team</vt:lpstr>
      <vt:lpstr>Employer List 3.1  1/5 Dossier</vt:lpstr>
      <vt:lpstr>Ntwk Contact 3.1</vt:lpstr>
      <vt:lpstr>Handshake 2.0</vt:lpstr>
      <vt:lpstr>LinkedIn 2.0</vt:lpstr>
      <vt:lpstr>BYUI Connect 2.0</vt:lpstr>
      <vt:lpstr>Resume 4.0  Professional Review</vt:lpstr>
      <vt:lpstr>Info Itnrvw Prep 2.1 Ask for interview</vt:lpstr>
      <vt:lpstr>Info Itnrvw Prep 2.1 Ask for interview</vt:lpstr>
      <vt:lpstr>Info Itnrvw Prep 2.1 Ask for interview</vt:lpstr>
      <vt:lpstr>Week 03: Module 05 (Fri-Mon): Upcoming</vt:lpstr>
      <vt:lpstr>Chapter 2 of your User Manual Building your Odyssey </vt:lpstr>
      <vt:lpstr>What is holding you back?</vt:lpstr>
      <vt:lpstr>Where are you? Health, Work, Play, and Love Dashboard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Clements, William</dc:creator>
  <cp:lastModifiedBy>Clements, William</cp:lastModifiedBy>
  <cp:revision>1</cp:revision>
  <dcterms:created xsi:type="dcterms:W3CDTF">2025-01-21T16:59:19Z</dcterms:created>
  <dcterms:modified xsi:type="dcterms:W3CDTF">2025-01-21T19:32:34Z</dcterms:modified>
</cp:coreProperties>
</file>

<file path=docProps/thumbnail.jpeg>
</file>